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22"/>
  </p:notesMasterIdLst>
  <p:sldIdLst>
    <p:sldId id="256" r:id="rId2"/>
    <p:sldId id="316" r:id="rId3"/>
    <p:sldId id="375" r:id="rId4"/>
    <p:sldId id="373" r:id="rId5"/>
    <p:sldId id="377" r:id="rId6"/>
    <p:sldId id="383" r:id="rId7"/>
    <p:sldId id="384" r:id="rId8"/>
    <p:sldId id="385" r:id="rId9"/>
    <p:sldId id="386" r:id="rId10"/>
    <p:sldId id="387" r:id="rId11"/>
    <p:sldId id="379" r:id="rId12"/>
    <p:sldId id="388" r:id="rId13"/>
    <p:sldId id="389" r:id="rId14"/>
    <p:sldId id="390" r:id="rId15"/>
    <p:sldId id="391" r:id="rId16"/>
    <p:sldId id="392" r:id="rId17"/>
    <p:sldId id="393" r:id="rId18"/>
    <p:sldId id="394" r:id="rId19"/>
    <p:sldId id="395" r:id="rId20"/>
    <p:sldId id="368"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4B23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36" autoAdjust="0"/>
    <p:restoredTop sz="94660"/>
  </p:normalViewPr>
  <p:slideViewPr>
    <p:cSldViewPr>
      <p:cViewPr>
        <p:scale>
          <a:sx n="50" d="100"/>
          <a:sy n="50" d="100"/>
        </p:scale>
        <p:origin x="-210" y="-63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04/08/2014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869BD36D-642D-4AB7-B9E3-99692D168A8F}" type="slidenum">
              <a:rPr lang="en-GB" smtClean="0"/>
              <a:pPr/>
              <a:t>16</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17</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18</a:t>
            </a:fld>
            <a:endParaRPr lang="en-GB"/>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19</a:t>
            </a:fld>
            <a:endParaRPr lang="en-GB"/>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20</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7.xml"/><Relationship Id="rId3" Type="http://schemas.openxmlformats.org/officeDocument/2006/relationships/slide" Target="../slides/slide2.xml"/><Relationship Id="rId7" Type="http://schemas.openxmlformats.org/officeDocument/2006/relationships/slide" Target="../slides/slide20.xml"/><Relationship Id="rId12" Type="http://schemas.openxmlformats.org/officeDocument/2006/relationships/slide" Target="../slides/slide15.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3.xml"/><Relationship Id="rId11" Type="http://schemas.openxmlformats.org/officeDocument/2006/relationships/slide" Target="../slides/slide11.xml"/><Relationship Id="rId5" Type="http://schemas.openxmlformats.org/officeDocument/2006/relationships/slide" Target="../slides/slide3.xml"/><Relationship Id="rId15" Type="http://schemas.openxmlformats.org/officeDocument/2006/relationships/slide" Target="../slides/slide19.xml"/><Relationship Id="rId10" Type="http://schemas.openxmlformats.org/officeDocument/2006/relationships/slide" Target="../slides/slide10.xml"/><Relationship Id="rId4" Type="http://schemas.openxmlformats.org/officeDocument/2006/relationships/slide" Target="../slides/slide6.xml"/><Relationship Id="rId9" Type="http://schemas.openxmlformats.org/officeDocument/2006/relationships/slide" Target="../slides/slide8.xml"/><Relationship Id="rId14" Type="http://schemas.openxmlformats.org/officeDocument/2006/relationships/slide" Target="../slides/slide18.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04/08/2014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smtClean="0"/>
              <a:t>Click to edit Master title style</a:t>
            </a:r>
            <a:endParaRPr kumimoji="0" lang="en-US" dirty="0"/>
          </a:p>
        </p:txBody>
      </p:sp>
      <p:sp>
        <p:nvSpPr>
          <p:cNvPr id="41" name="Round Same Side Corner Rectangle 40">
            <a:hlinkClick r:id="rId2" action="ppaction://hlinksldjump"/>
          </p:cNvPr>
          <p:cNvSpPr/>
          <p:nvPr/>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p:nvSpPr>
        <p:spPr>
          <a:xfrm>
            <a:off x="761613" y="6569968"/>
            <a:ext cx="648072" cy="288032"/>
          </a:xfrm>
          <a:prstGeom prst="round2SameRect">
            <a:avLst/>
          </a:prstGeom>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tx1"/>
                </a:solidFill>
                <a:latin typeface="Calibri" pitchFamily="34" charset="0"/>
                <a:cs typeface="Calibri" pitchFamily="34" charset="0"/>
              </a:rPr>
              <a:t>Criteria</a:t>
            </a:r>
            <a:endParaRPr lang="en-GB" sz="1100" b="1" dirty="0">
              <a:solidFill>
                <a:schemeClr val="tx1"/>
              </a:solidFill>
              <a:latin typeface="Calibri" pitchFamily="34" charset="0"/>
              <a:cs typeface="Calibri" pitchFamily="34" charset="0"/>
            </a:endParaRPr>
          </a:p>
        </p:txBody>
      </p:sp>
      <p:sp>
        <p:nvSpPr>
          <p:cNvPr id="51" name="Round Same Side Corner Rectangle 50">
            <a:hlinkClick r:id="rId4" action="ppaction://hlinksldjump"/>
          </p:cNvPr>
          <p:cNvSpPr/>
          <p:nvPr/>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2" action="ppaction://hlinksldjump"/>
          </p:cNvPr>
          <p:cNvSpPr/>
          <p:nvPr/>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 action="ppaction://noaction"/>
          </p:cNvPr>
          <p:cNvSpPr/>
          <p:nvPr/>
        </p:nvSpPr>
        <p:spPr>
          <a:xfrm>
            <a:off x="2873905"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 action="ppaction://noaction"/>
          </p:cNvPr>
          <p:cNvSpPr/>
          <p:nvPr/>
        </p:nvSpPr>
        <p:spPr>
          <a:xfrm>
            <a:off x="3275942"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 action="ppaction://noaction"/>
          </p:cNvPr>
          <p:cNvSpPr/>
          <p:nvPr/>
        </p:nvSpPr>
        <p:spPr>
          <a:xfrm>
            <a:off x="3677979"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 action="ppaction://noaction"/>
          </p:cNvPr>
          <p:cNvSpPr/>
          <p:nvPr/>
        </p:nvSpPr>
        <p:spPr>
          <a:xfrm>
            <a:off x="4080016"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 action="ppaction://noaction"/>
          </p:cNvPr>
          <p:cNvSpPr/>
          <p:nvPr/>
        </p:nvSpPr>
        <p:spPr>
          <a:xfrm>
            <a:off x="448205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 action="ppaction://noaction"/>
          </p:cNvPr>
          <p:cNvSpPr/>
          <p:nvPr/>
        </p:nvSpPr>
        <p:spPr>
          <a:xfrm>
            <a:off x="4884090"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 action="ppaction://noaction"/>
          </p:cNvPr>
          <p:cNvSpPr/>
          <p:nvPr/>
        </p:nvSpPr>
        <p:spPr>
          <a:xfrm>
            <a:off x="5286127"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 action="ppaction://noaction"/>
          </p:cNvPr>
          <p:cNvSpPr/>
          <p:nvPr/>
        </p:nvSpPr>
        <p:spPr>
          <a:xfrm>
            <a:off x="5688164"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6" action="ppaction://hlinksldjump"/>
          </p:cNvPr>
          <p:cNvSpPr/>
          <p:nvPr/>
        </p:nvSpPr>
        <p:spPr>
          <a:xfrm>
            <a:off x="6090201"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 action="ppaction://noaction"/>
          </p:cNvPr>
          <p:cNvSpPr/>
          <p:nvPr/>
        </p:nvSpPr>
        <p:spPr>
          <a:xfrm>
            <a:off x="6492238"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 action="ppaction://noaction"/>
          </p:cNvPr>
          <p:cNvSpPr/>
          <p:nvPr/>
        </p:nvSpPr>
        <p:spPr>
          <a:xfrm>
            <a:off x="6894275"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 action="ppaction://noaction"/>
          </p:cNvPr>
          <p:cNvSpPr/>
          <p:nvPr/>
        </p:nvSpPr>
        <p:spPr>
          <a:xfrm>
            <a:off x="73083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 action="ppaction://noaction"/>
          </p:cNvPr>
          <p:cNvSpPr/>
          <p:nvPr/>
        </p:nvSpPr>
        <p:spPr>
          <a:xfrm>
            <a:off x="7710347"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4" name="Round Same Side Corner Rectangle 23">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25" name="Round Same Side Corner Rectangle 24">
            <a:hlinkClick r:id="rId3" action="ppaction://hlinksldjump"/>
          </p:cNvPr>
          <p:cNvSpPr/>
          <p:nvPr userDrawn="1"/>
        </p:nvSpPr>
        <p:spPr>
          <a:xfrm>
            <a:off x="761613" y="6569968"/>
            <a:ext cx="648072" cy="288032"/>
          </a:xfrm>
          <a:prstGeom prst="round2SameRect">
            <a:avLst/>
          </a:prstGeom>
          <a:solidFill>
            <a:srgbClr val="74B230"/>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26" name="Round Same Side Corner Rectangle 25">
            <a:hlinkClick r:id="rId7" action="ppaction://hlinksldjump"/>
          </p:cNvPr>
          <p:cNvSpPr/>
          <p:nvPr userDrawn="1"/>
        </p:nvSpPr>
        <p:spPr>
          <a:xfrm>
            <a:off x="1415722" y="6569968"/>
            <a:ext cx="648072"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27" name="Round Same Side Corner Rectangle 26">
            <a:hlinkClick r:id="rId2" action="ppaction://hlinksldjump"/>
          </p:cNvPr>
          <p:cNvSpPr/>
          <p:nvPr userDrawn="1"/>
        </p:nvSpPr>
        <p:spPr>
          <a:xfrm>
            <a:off x="2069831"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28" name="Round Same Side Corner Rectangle 27">
            <a:hlinkClick r:id="rId4" action="ppaction://hlinksldjump"/>
          </p:cNvPr>
          <p:cNvSpPr/>
          <p:nvPr userDrawn="1"/>
        </p:nvSpPr>
        <p:spPr>
          <a:xfrm>
            <a:off x="2471868"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29" name="Round Same Side Corner Rectangle 28">
            <a:hlinkClick r:id="rId4" action="ppaction://hlinksldjump"/>
          </p:cNvPr>
          <p:cNvSpPr/>
          <p:nvPr userDrawn="1"/>
        </p:nvSpPr>
        <p:spPr>
          <a:xfrm>
            <a:off x="2873905"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30" name="Round Same Side Corner Rectangle 29">
            <a:hlinkClick r:id="rId8" action="ppaction://hlinksldjump"/>
          </p:cNvPr>
          <p:cNvSpPr/>
          <p:nvPr userDrawn="1"/>
        </p:nvSpPr>
        <p:spPr>
          <a:xfrm>
            <a:off x="3275942"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31" name="Round Same Side Corner Rectangle 30">
            <a:hlinkClick r:id="rId8" action="ppaction://hlinksldjump"/>
          </p:cNvPr>
          <p:cNvSpPr/>
          <p:nvPr userDrawn="1"/>
        </p:nvSpPr>
        <p:spPr>
          <a:xfrm>
            <a:off x="3677979"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32" name="Round Same Side Corner Rectangle 31">
            <a:hlinkClick r:id="rId9" action="ppaction://hlinksldjump"/>
          </p:cNvPr>
          <p:cNvSpPr/>
          <p:nvPr userDrawn="1"/>
        </p:nvSpPr>
        <p:spPr>
          <a:xfrm>
            <a:off x="4080016"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33" name="Round Same Side Corner Rectangle 32">
            <a:hlinkClick r:id="rId10" action="ppaction://hlinksldjump"/>
          </p:cNvPr>
          <p:cNvSpPr/>
          <p:nvPr userDrawn="1"/>
        </p:nvSpPr>
        <p:spPr>
          <a:xfrm>
            <a:off x="448205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34" name="Round Same Side Corner Rectangle 33">
            <a:hlinkClick r:id="rId11" action="ppaction://hlinksldjump"/>
          </p:cNvPr>
          <p:cNvSpPr/>
          <p:nvPr userDrawn="1"/>
        </p:nvSpPr>
        <p:spPr>
          <a:xfrm>
            <a:off x="4884090"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35" name="Round Same Side Corner Rectangle 34">
            <a:hlinkClick r:id="rId11" action="ppaction://hlinksldjump"/>
          </p:cNvPr>
          <p:cNvSpPr/>
          <p:nvPr userDrawn="1"/>
        </p:nvSpPr>
        <p:spPr>
          <a:xfrm>
            <a:off x="5286127"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36" name="Round Same Side Corner Rectangle 35">
            <a:hlinkClick r:id="rId11" action="ppaction://hlinksldjump"/>
          </p:cNvPr>
          <p:cNvSpPr/>
          <p:nvPr userDrawn="1"/>
        </p:nvSpPr>
        <p:spPr>
          <a:xfrm>
            <a:off x="5688164"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37" name="Round Same Side Corner Rectangle 36">
            <a:hlinkClick r:id="" action="ppaction://noaction"/>
          </p:cNvPr>
          <p:cNvSpPr/>
          <p:nvPr userDrawn="1"/>
        </p:nvSpPr>
        <p:spPr>
          <a:xfrm>
            <a:off x="6090201"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38" name="Round Same Side Corner Rectangle 37">
            <a:hlinkClick r:id="rId12" action="ppaction://hlinksldjump"/>
          </p:cNvPr>
          <p:cNvSpPr/>
          <p:nvPr userDrawn="1"/>
        </p:nvSpPr>
        <p:spPr>
          <a:xfrm>
            <a:off x="6492238"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39" name="Round Same Side Corner Rectangle 38">
            <a:hlinkClick r:id="rId13" action="ppaction://hlinksldjump"/>
          </p:cNvPr>
          <p:cNvSpPr/>
          <p:nvPr userDrawn="1"/>
        </p:nvSpPr>
        <p:spPr>
          <a:xfrm>
            <a:off x="6894275" y="6569968"/>
            <a:ext cx="396000" cy="288032"/>
          </a:xfrm>
          <a:prstGeom prst="round2SameRect">
            <a:avLst/>
          </a:prstGeom>
          <a:solidFill>
            <a:srgbClr val="74B230"/>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40" name="Round Same Side Corner Rectangle 39">
            <a:hlinkClick r:id="rId14" action="ppaction://hlinksldjump"/>
          </p:cNvPr>
          <p:cNvSpPr/>
          <p:nvPr userDrawn="1"/>
        </p:nvSpPr>
        <p:spPr>
          <a:xfrm>
            <a:off x="73083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43" name="Round Same Side Corner Rectangle 42">
            <a:hlinkClick r:id="rId15" action="ppaction://hlinksldjump"/>
          </p:cNvPr>
          <p:cNvSpPr/>
          <p:nvPr userDrawn="1"/>
        </p:nvSpPr>
        <p:spPr>
          <a:xfrm>
            <a:off x="7710347"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04/08/2014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04/08/2014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04/08/2014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hyperlink" Target="http://news.bbc.co.uk/1/hi/6736809.stm" TargetMode="External"/><Relationship Id="rId1" Type="http://schemas.openxmlformats.org/officeDocument/2006/relationships/slideLayout" Target="../slideLayouts/slideLayout2.xml"/><Relationship Id="rId5" Type="http://schemas.openxmlformats.org/officeDocument/2006/relationships/image" Target="../media/image9.jpeg"/><Relationship Id="rId4" Type="http://schemas.openxmlformats.org/officeDocument/2006/relationships/hyperlink" Target="http://www.google.co.uk/url?sa=i&amp;rct=j&amp;q=&amp;esrc=s&amp;frm=1&amp;source=images&amp;cd=&amp;cad=rja&amp;docid=21IQV0poYyPjTM&amp;tbnid=UNn5f-F56CCh_M:&amp;ved=0CAUQjRw&amp;url=http://www.dailymail.co.uk/tvshowbiz/article-2304374/Gerard-Butler-leaves-club-ladies--want-hide-faces.html&amp;ei=svk5Uu-WL4rO0QWQ9YHYCw&amp;bvm=bv.52288139,d.d2k&amp;psig=AFQjCNGWI7owsFnrNQqB3LG872JlTfurrw&amp;ust=1379617538408192"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www.google.co.uk/url?sa=i&amp;rct=j&amp;q=&amp;esrc=s&amp;frm=1&amp;source=images&amp;cd=&amp;cad=rja&amp;docid=v9EzlTIqa2XUCM&amp;tbnid=sFTpYnuTAesiTM:&amp;ved=0CAUQjRw&amp;url=http://phongys.blogspot.com/2007_04_01_archive.html&amp;ei=i_o5UszgCub80QWRhIHwAQ&amp;bvm=bv.52288139,d.d2k&amp;psig=AFQjCNHP4glOwikyF3DnuxtVxK8aD0TAVA&amp;ust=1379617759518911"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www.evermotion.or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hyperlink" Target="http://www.wideopenspace.co.uk/animation-tutorial/s3-storyboard.html"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Unit%2018%20-%20LO2%20-%20Task%206%20-%20Storyboard%202.docx" TargetMode="Externa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hyperlink" Target="Unit%2018%20-%20LO2%20-%20Task%206%20-%20Storyboard%201.jp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18</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18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Web Animation For </a:t>
            </a:r>
            <a:br>
              <a:rPr lang="en-GB" sz="3600" b="1" dirty="0" smtClean="0">
                <a:latin typeface="Calibri" pitchFamily="34" charset="0"/>
                <a:cs typeface="Calibri" pitchFamily="34" charset="0"/>
              </a:rPr>
            </a:br>
            <a:r>
              <a:rPr lang="en-GB" sz="3600" b="1" dirty="0" smtClean="0">
                <a:latin typeface="Calibri" pitchFamily="34" charset="0"/>
                <a:cs typeface="Calibri" pitchFamily="34" charset="0"/>
              </a:rPr>
              <a:t>Interactive Media </a:t>
            </a:r>
            <a:endParaRPr lang="en-GB" sz="3600" dirty="0">
              <a:latin typeface="Calibri" pitchFamily="34" charset="0"/>
              <a:cs typeface="Calibri" pitchFamily="34" charset="0"/>
            </a:endParaRPr>
          </a:p>
          <a:p>
            <a:r>
              <a:rPr lang="en-GB" sz="3600" b="1" dirty="0">
                <a:latin typeface="Calibri" pitchFamily="34" charset="0"/>
                <a:cs typeface="Calibri" pitchFamily="34" charset="0"/>
              </a:rPr>
              <a:t>A/502/5661 </a:t>
            </a:r>
            <a:endParaRPr lang="en-GB" sz="4000" dirty="0">
              <a:latin typeface="Calibri" pitchFamily="34" charset="0"/>
              <a:cs typeface="Calibri" pitchFamily="34" charset="0"/>
            </a:endParaRPr>
          </a:p>
        </p:txBody>
      </p:sp>
      <p:sp>
        <p:nvSpPr>
          <p:cNvPr id="4" name="TextBox 3"/>
          <p:cNvSpPr txBox="1"/>
          <p:nvPr/>
        </p:nvSpPr>
        <p:spPr>
          <a:xfrm>
            <a:off x="1222687" y="3717032"/>
            <a:ext cx="7597785" cy="646331"/>
          </a:xfrm>
          <a:prstGeom prst="rect">
            <a:avLst/>
          </a:prstGeom>
          <a:noFill/>
        </p:spPr>
        <p:txBody>
          <a:bodyPr wrap="none" rtlCol="0">
            <a:spAutoFit/>
          </a:bodyPr>
          <a:lstStyle/>
          <a:p>
            <a:pPr algn="r"/>
            <a:r>
              <a:rPr lang="en-GB" sz="3600" b="1" dirty="0" smtClean="0">
                <a:latin typeface="Calibri" pitchFamily="34" charset="0"/>
                <a:cs typeface="Calibri" pitchFamily="34" charset="0"/>
              </a:rPr>
              <a:t>LO2 </a:t>
            </a:r>
            <a:r>
              <a:rPr lang="en-GB" sz="3600" dirty="0" smtClean="0">
                <a:latin typeface="Calibri" pitchFamily="34" charset="0"/>
                <a:cs typeface="Calibri" pitchFamily="34" charset="0"/>
              </a:rPr>
              <a:t>- </a:t>
            </a:r>
            <a:r>
              <a:rPr lang="en-GB" sz="3600" dirty="0">
                <a:latin typeface="Calibri" pitchFamily="34" charset="0"/>
                <a:cs typeface="Calibri" pitchFamily="34" charset="0"/>
              </a:rPr>
              <a:t>Be able to devise web animation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40068"/>
            <a:ext cx="8640960" cy="3079068"/>
          </a:xfrm>
        </p:spPr>
        <p:txBody>
          <a:bodyPr>
            <a:normAutofit/>
          </a:bodyPr>
          <a:lstStyle/>
          <a:p>
            <a:pPr marL="269875" indent="-255588"/>
            <a:r>
              <a:rPr lang="en-GB" dirty="0" smtClean="0">
                <a:latin typeface="Calibri" pitchFamily="34" charset="0"/>
                <a:cs typeface="Calibri" pitchFamily="34" charset="0"/>
              </a:rPr>
              <a:t>These story boards contain some of the elements necessary (Although some are very good)</a:t>
            </a:r>
          </a:p>
          <a:p>
            <a:pPr marL="269875" indent="-255588"/>
            <a:r>
              <a:rPr lang="en-GB" dirty="0" smtClean="0">
                <a:latin typeface="Calibri" pitchFamily="34" charset="0"/>
                <a:cs typeface="Calibri" pitchFamily="34" charset="0"/>
              </a:rPr>
              <a:t>Consider what grade would you give these three storyboards and Why?</a:t>
            </a:r>
          </a:p>
          <a:p>
            <a:pPr marL="14287" indent="0">
              <a:buNone/>
            </a:pPr>
            <a:r>
              <a:rPr lang="en-GB" b="1" dirty="0" smtClean="0">
                <a:latin typeface="Calibri" pitchFamily="34" charset="0"/>
                <a:cs typeface="Calibri" pitchFamily="34" charset="0"/>
              </a:rPr>
              <a:t>M2.3 – Task 07 - </a:t>
            </a:r>
            <a:r>
              <a:rPr lang="en-GB" dirty="0" smtClean="0">
                <a:latin typeface="Calibri" pitchFamily="34" charset="0"/>
                <a:cs typeface="Calibri" pitchFamily="34" charset="0"/>
              </a:rPr>
              <a:t>Annotate your finished storyboard demonstrating how you have considered timing, movement, frame rates and user interaction.</a:t>
            </a:r>
            <a:endParaRPr lang="en-GB" dirty="0">
              <a:latin typeface="Calibri" pitchFamily="34" charset="0"/>
              <a:cs typeface="Calibri" pitchFamily="34" charset="0"/>
            </a:endParaRPr>
          </a:p>
        </p:txBody>
      </p:sp>
      <p:pic>
        <p:nvPicPr>
          <p:cNvPr id="2050" name="Picture 2"/>
          <p:cNvPicPr>
            <a:picLocks noChangeAspect="1" noChangeArrowheads="1"/>
          </p:cNvPicPr>
          <p:nvPr/>
        </p:nvPicPr>
        <p:blipFill>
          <a:blip r:embed="rId2" cstate="print"/>
          <a:srcRect/>
          <a:stretch>
            <a:fillRect/>
          </a:stretch>
        </p:blipFill>
        <p:spPr bwMode="auto">
          <a:xfrm>
            <a:off x="2627784" y="3719136"/>
            <a:ext cx="2376264" cy="2640809"/>
          </a:xfrm>
          <a:prstGeom prst="rect">
            <a:avLst/>
          </a:prstGeom>
          <a:ln>
            <a:noFill/>
          </a:ln>
          <a:effectLst>
            <a:outerShdw blurRad="292100" dist="139700" dir="2700000" algn="tl" rotWithShape="0">
              <a:srgbClr val="333333">
                <a:alpha val="65000"/>
              </a:srgbClr>
            </a:outerShdw>
          </a:effectLst>
        </p:spPr>
      </p:pic>
      <p:pic>
        <p:nvPicPr>
          <p:cNvPr id="2051" name="Picture 3"/>
          <p:cNvPicPr>
            <a:picLocks noChangeAspect="1" noChangeArrowheads="1"/>
          </p:cNvPicPr>
          <p:nvPr/>
        </p:nvPicPr>
        <p:blipFill>
          <a:blip r:embed="rId3" cstate="print"/>
          <a:srcRect/>
          <a:stretch>
            <a:fillRect/>
          </a:stretch>
        </p:blipFill>
        <p:spPr bwMode="auto">
          <a:xfrm>
            <a:off x="251520" y="3719136"/>
            <a:ext cx="1824950" cy="2640809"/>
          </a:xfrm>
          <a:prstGeom prst="rect">
            <a:avLst/>
          </a:prstGeom>
          <a:ln>
            <a:noFill/>
          </a:ln>
          <a:effectLst>
            <a:outerShdw blurRad="292100" dist="139700" dir="2700000" algn="tl" rotWithShape="0">
              <a:srgbClr val="333333">
                <a:alpha val="65000"/>
              </a:srgbClr>
            </a:outerShdw>
          </a:effectLst>
        </p:spPr>
      </p:pic>
      <p:pic>
        <p:nvPicPr>
          <p:cNvPr id="2052" name="Picture 4"/>
          <p:cNvPicPr>
            <a:picLocks noChangeAspect="1" noChangeArrowheads="1"/>
          </p:cNvPicPr>
          <p:nvPr/>
        </p:nvPicPr>
        <p:blipFill>
          <a:blip r:embed="rId4" cstate="print"/>
          <a:srcRect/>
          <a:stretch>
            <a:fillRect/>
          </a:stretch>
        </p:blipFill>
        <p:spPr bwMode="auto">
          <a:xfrm>
            <a:off x="5436096" y="3676249"/>
            <a:ext cx="3320278" cy="2664296"/>
          </a:xfrm>
          <a:prstGeom prst="rect">
            <a:avLst/>
          </a:prstGeom>
          <a:ln>
            <a:noFill/>
          </a:ln>
          <a:effectLst>
            <a:outerShdw blurRad="292100" dist="139700" dir="2700000" algn="tl" rotWithShape="0">
              <a:srgbClr val="333333">
                <a:alpha val="65000"/>
              </a:srgbClr>
            </a:outerShdw>
          </a:effectLst>
        </p:spPr>
      </p:pic>
      <p:sp>
        <p:nvSpPr>
          <p:cNvPr id="31" name="Title 2"/>
          <p:cNvSpPr>
            <a:spLocks noGrp="1"/>
          </p:cNvSpPr>
          <p:nvPr>
            <p:ph type="title"/>
          </p:nvPr>
        </p:nvSpPr>
        <p:spPr>
          <a:xfrm>
            <a:off x="230832" y="116632"/>
            <a:ext cx="8733656" cy="576064"/>
          </a:xfrm>
        </p:spPr>
        <p:txBody>
          <a:bodyPr>
            <a:noAutofit/>
          </a:bodyPr>
          <a:lstStyle/>
          <a:p>
            <a:r>
              <a:rPr lang="en-GB" sz="2600" dirty="0" smtClean="0"/>
              <a:t>M2.3 </a:t>
            </a:r>
            <a:r>
              <a:rPr lang="en-GB" sz="2600" dirty="0"/>
              <a:t>- Be able to devise web animation - </a:t>
            </a:r>
            <a:r>
              <a:rPr lang="en-GB" sz="2600" dirty="0" smtClean="0"/>
              <a:t>Storyboard</a:t>
            </a:r>
            <a:endParaRPr lang="en-GB" sz="2600" dirty="0"/>
          </a:p>
        </p:txBody>
      </p:sp>
    </p:spTree>
    <p:extLst>
      <p:ext uri="{BB962C8B-B14F-4D97-AF65-F5344CB8AC3E}">
        <p14:creationId xmlns:p14="http://schemas.microsoft.com/office/powerpoint/2010/main" val="29634069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79512" y="764705"/>
            <a:ext cx="8712968" cy="5616624"/>
          </a:xfrm>
        </p:spPr>
        <p:txBody>
          <a:bodyPr>
            <a:normAutofit fontScale="85000" lnSpcReduction="10000"/>
          </a:bodyPr>
          <a:lstStyle/>
          <a:p>
            <a:pPr marL="255588" indent="-255588"/>
            <a:r>
              <a:rPr lang="en-GB" sz="1800" dirty="0" smtClean="0">
                <a:latin typeface="Calibri" pitchFamily="34" charset="0"/>
                <a:cs typeface="Calibri" pitchFamily="34" charset="0"/>
              </a:rPr>
              <a:t>Assets – Your animation will need to contain a range of elements to make it suitable for the website and client you have chosen. There are two sources, commercial and free, you can source the assets from either of these but you need to make  the client aware of where they have come from and the legal implications on their use. For your client they would probably create their own assets but we will not be doing this.</a:t>
            </a:r>
          </a:p>
          <a:p>
            <a:pPr marL="255588" indent="-255588"/>
            <a:r>
              <a:rPr lang="en-GB" sz="1800" dirty="0" smtClean="0">
                <a:latin typeface="Calibri" pitchFamily="34" charset="0"/>
                <a:cs typeface="Calibri" pitchFamily="34" charset="0"/>
              </a:rPr>
              <a:t>For the animation you will need:</a:t>
            </a:r>
          </a:p>
          <a:p>
            <a:pPr marL="511620" lvl="1" indent="-255588"/>
            <a:r>
              <a:rPr lang="en-GB" sz="1800" b="1" dirty="0" smtClean="0">
                <a:latin typeface="Calibri" pitchFamily="34" charset="0"/>
                <a:cs typeface="Calibri" pitchFamily="34" charset="0"/>
              </a:rPr>
              <a:t>Graphics</a:t>
            </a:r>
            <a:r>
              <a:rPr lang="en-GB" sz="1800" dirty="0" smtClean="0">
                <a:latin typeface="Calibri" pitchFamily="34" charset="0"/>
                <a:cs typeface="Calibri" pitchFamily="34" charset="0"/>
              </a:rPr>
              <a:t> – Different from images, you will either have to make vector images yourself or get some from external sources that are suitable and Vector based.</a:t>
            </a:r>
          </a:p>
          <a:p>
            <a:pPr marL="511620" lvl="1" indent="-255588"/>
            <a:r>
              <a:rPr lang="en-GB" sz="1800" b="1" dirty="0" smtClean="0">
                <a:latin typeface="Calibri" pitchFamily="34" charset="0"/>
                <a:cs typeface="Calibri" pitchFamily="34" charset="0"/>
              </a:rPr>
              <a:t>Images</a:t>
            </a:r>
            <a:r>
              <a:rPr lang="en-GB" sz="1800" dirty="0" smtClean="0">
                <a:latin typeface="Calibri" pitchFamily="34" charset="0"/>
                <a:cs typeface="Calibri" pitchFamily="34" charset="0"/>
              </a:rPr>
              <a:t> – If your animation is to be image based then you will need to source these. They can either be created by you, reference still needs to be given, or sourced externally. There should be a range of images used.</a:t>
            </a:r>
          </a:p>
          <a:p>
            <a:pPr marL="511620" lvl="1" indent="-255588"/>
            <a:r>
              <a:rPr lang="en-GB" sz="1800" b="1" dirty="0" smtClean="0">
                <a:latin typeface="Calibri" pitchFamily="34" charset="0"/>
                <a:cs typeface="Calibri" pitchFamily="34" charset="0"/>
              </a:rPr>
              <a:t>Sounds</a:t>
            </a:r>
            <a:r>
              <a:rPr lang="en-GB" sz="1800" dirty="0" smtClean="0">
                <a:latin typeface="Calibri" pitchFamily="34" charset="0"/>
                <a:cs typeface="Calibri" pitchFamily="34" charset="0"/>
              </a:rPr>
              <a:t> – Your animation in order to be interactive should have sounds, these can either be music or beeps and effects, either way, they will still need to be sourced.</a:t>
            </a:r>
          </a:p>
          <a:p>
            <a:pPr marL="511620" lvl="1" indent="-255588"/>
            <a:r>
              <a:rPr lang="en-GB" sz="1800" b="1" dirty="0" smtClean="0">
                <a:latin typeface="Calibri" pitchFamily="34" charset="0"/>
                <a:cs typeface="Calibri" pitchFamily="34" charset="0"/>
              </a:rPr>
              <a:t>Scripting or Pseudo Code </a:t>
            </a:r>
            <a:r>
              <a:rPr lang="en-GB" sz="1800" dirty="0" smtClean="0">
                <a:latin typeface="Calibri" pitchFamily="34" charset="0"/>
                <a:cs typeface="Calibri" pitchFamily="34" charset="0"/>
              </a:rPr>
              <a:t>– If you get the code from dynamic drive or elsewhere then it will need to be sourced and evidenced in your source table for legal reasons even if it is free code. This can be taken from </a:t>
            </a:r>
            <a:r>
              <a:rPr lang="en-GB" sz="1800" b="1" dirty="0" smtClean="0">
                <a:latin typeface="Calibri" pitchFamily="34" charset="0"/>
                <a:cs typeface="Calibri" pitchFamily="34" charset="0"/>
              </a:rPr>
              <a:t>Task 05</a:t>
            </a:r>
            <a:r>
              <a:rPr lang="en-GB" sz="1800" dirty="0" smtClean="0">
                <a:latin typeface="Calibri" pitchFamily="34" charset="0"/>
                <a:cs typeface="Calibri" pitchFamily="34" charset="0"/>
              </a:rPr>
              <a:t>.</a:t>
            </a:r>
          </a:p>
          <a:p>
            <a:pPr marL="0" lvl="1" indent="0">
              <a:buNone/>
            </a:pPr>
            <a:r>
              <a:rPr lang="en-GB" sz="1800" b="1" dirty="0" smtClean="0">
                <a:latin typeface="Calibri" pitchFamily="34" charset="0"/>
                <a:cs typeface="Calibri" pitchFamily="34" charset="0"/>
              </a:rPr>
              <a:t>P2.3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08 </a:t>
            </a:r>
            <a:r>
              <a:rPr lang="en-GB" sz="1800" b="1" dirty="0">
                <a:latin typeface="Calibri" pitchFamily="34" charset="0"/>
                <a:cs typeface="Calibri" pitchFamily="34" charset="0"/>
              </a:rPr>
              <a:t>–</a:t>
            </a:r>
            <a:r>
              <a:rPr lang="en-GB" sz="1800" dirty="0">
                <a:latin typeface="Calibri" pitchFamily="34" charset="0"/>
                <a:cs typeface="Calibri" pitchFamily="34" charset="0"/>
              </a:rPr>
              <a:t> Source and </a:t>
            </a:r>
            <a:r>
              <a:rPr lang="en-GB" sz="1800" dirty="0" smtClean="0">
                <a:latin typeface="Calibri" pitchFamily="34" charset="0"/>
                <a:cs typeface="Calibri" pitchFamily="34" charset="0"/>
              </a:rPr>
              <a:t>store the range of elements  for your animation.</a:t>
            </a:r>
          </a:p>
          <a:p>
            <a:pPr marL="285750" lvl="1" indent="-285750">
              <a:buFont typeface="Wingdings 3" pitchFamily="18" charset="2"/>
              <a:buChar char=""/>
            </a:pPr>
            <a:r>
              <a:rPr lang="en-GB" sz="1800" dirty="0" smtClean="0">
                <a:latin typeface="Calibri" pitchFamily="34" charset="0"/>
                <a:cs typeface="Calibri" pitchFamily="34" charset="0"/>
              </a:rPr>
              <a:t>These should include evidence of naming the files on save for a later task and this evidence needs to show the site and saving to make it clear to another creator where the elements came from and where they are stored.</a:t>
            </a:r>
            <a:endParaRPr lang="en-GB" sz="1800" dirty="0">
              <a:latin typeface="Calibri" pitchFamily="34" charset="0"/>
              <a:cs typeface="Calibri" pitchFamily="34" charset="0"/>
            </a:endParaRPr>
          </a:p>
          <a:p>
            <a:pPr marL="0" lvl="1" indent="0">
              <a:buNone/>
            </a:pPr>
            <a:r>
              <a:rPr lang="en-GB" sz="1800" b="1" dirty="0" smtClean="0">
                <a:latin typeface="Calibri" pitchFamily="34" charset="0"/>
                <a:cs typeface="Calibri" pitchFamily="34" charset="0"/>
              </a:rPr>
              <a:t>P2.3 – Task 09 – </a:t>
            </a:r>
            <a:r>
              <a:rPr lang="en-GB" sz="1800" dirty="0" smtClean="0">
                <a:latin typeface="Calibri" pitchFamily="34" charset="0"/>
                <a:cs typeface="Calibri" pitchFamily="34" charset="0"/>
              </a:rPr>
              <a:t>Create a source table that gives location, file name, type, reference and credit and an indication of copyright and implications for your sources elements.</a:t>
            </a:r>
          </a:p>
          <a:p>
            <a:pPr marL="0" lvl="1" indent="0">
              <a:buNone/>
            </a:pPr>
            <a:r>
              <a:rPr lang="en-GB" sz="1800" b="1" dirty="0">
                <a:latin typeface="Calibri" pitchFamily="34" charset="0"/>
                <a:cs typeface="Calibri" pitchFamily="34" charset="0"/>
              </a:rPr>
              <a:t>P2.3 – Task </a:t>
            </a:r>
            <a:r>
              <a:rPr lang="en-GB" sz="1800" b="1" dirty="0" smtClean="0">
                <a:latin typeface="Calibri" pitchFamily="34" charset="0"/>
                <a:cs typeface="Calibri" pitchFamily="34" charset="0"/>
              </a:rPr>
              <a:t>10 </a:t>
            </a:r>
            <a:r>
              <a:rPr lang="en-GB" sz="1800" b="1" dirty="0">
                <a:latin typeface="Calibri" pitchFamily="34" charset="0"/>
                <a:cs typeface="Calibri" pitchFamily="34" charset="0"/>
              </a:rPr>
              <a:t>– </a:t>
            </a:r>
            <a:r>
              <a:rPr lang="en-GB" sz="1800" dirty="0" smtClean="0">
                <a:latin typeface="Calibri" pitchFamily="34" charset="0"/>
                <a:cs typeface="Calibri" pitchFamily="34" charset="0"/>
              </a:rPr>
              <a:t>With a selection from each file format, show how you have considered </a:t>
            </a:r>
            <a:r>
              <a:rPr lang="en-GB" sz="1800" dirty="0">
                <a:latin typeface="Calibri" pitchFamily="34" charset="0"/>
                <a:cs typeface="Calibri" pitchFamily="34" charset="0"/>
              </a:rPr>
              <a:t>the </a:t>
            </a:r>
            <a:r>
              <a:rPr lang="en-GB" sz="1800" dirty="0" smtClean="0">
                <a:latin typeface="Calibri" pitchFamily="34" charset="0"/>
                <a:cs typeface="Calibri" pitchFamily="34" charset="0"/>
              </a:rPr>
              <a:t>technical requirements including </a:t>
            </a:r>
            <a:r>
              <a:rPr lang="en-GB" sz="1800" dirty="0">
                <a:latin typeface="Calibri" pitchFamily="34" charset="0"/>
                <a:cs typeface="Calibri" pitchFamily="34" charset="0"/>
              </a:rPr>
              <a:t>frame rates, tools to be </a:t>
            </a:r>
            <a:r>
              <a:rPr lang="en-GB" sz="1800" dirty="0" smtClean="0">
                <a:latin typeface="Calibri" pitchFamily="34" charset="0"/>
                <a:cs typeface="Calibri" pitchFamily="34" charset="0"/>
              </a:rPr>
              <a:t>used, </a:t>
            </a:r>
            <a:r>
              <a:rPr lang="en-GB" sz="1800" dirty="0">
                <a:latin typeface="Calibri" pitchFamily="34" charset="0"/>
                <a:cs typeface="Calibri" pitchFamily="34" charset="0"/>
              </a:rPr>
              <a:t>optimisation techniques and </a:t>
            </a:r>
            <a:r>
              <a:rPr lang="en-GB" sz="1800" dirty="0" smtClean="0">
                <a:latin typeface="Calibri" pitchFamily="34" charset="0"/>
                <a:cs typeface="Calibri" pitchFamily="34" charset="0"/>
              </a:rPr>
              <a:t>considered the </a:t>
            </a:r>
            <a:r>
              <a:rPr lang="en-GB" sz="1800" dirty="0">
                <a:latin typeface="Calibri" pitchFamily="34" charset="0"/>
                <a:cs typeface="Calibri" pitchFamily="34" charset="0"/>
              </a:rPr>
              <a:t>format </a:t>
            </a:r>
            <a:r>
              <a:rPr lang="en-GB" sz="1800" dirty="0" smtClean="0">
                <a:latin typeface="Calibri" pitchFamily="34" charset="0"/>
                <a:cs typeface="Calibri" pitchFamily="34" charset="0"/>
              </a:rPr>
              <a:t>the file will </a:t>
            </a:r>
            <a:r>
              <a:rPr lang="en-GB" sz="1800" dirty="0">
                <a:latin typeface="Calibri" pitchFamily="34" charset="0"/>
                <a:cs typeface="Calibri" pitchFamily="34" charset="0"/>
              </a:rPr>
              <a:t>be saved </a:t>
            </a:r>
            <a:r>
              <a:rPr lang="en-GB" sz="1800" dirty="0" smtClean="0">
                <a:latin typeface="Calibri" pitchFamily="34" charset="0"/>
                <a:cs typeface="Calibri" pitchFamily="34" charset="0"/>
              </a:rPr>
              <a:t>in.</a:t>
            </a:r>
            <a:endParaRPr lang="en-GB" sz="1800"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Autofit/>
          </a:bodyPr>
          <a:lstStyle/>
          <a:p>
            <a:r>
              <a:rPr lang="en-GB" sz="2600" dirty="0" smtClean="0"/>
              <a:t>P2.3- </a:t>
            </a:r>
            <a:r>
              <a:rPr lang="en-GB" sz="2600" dirty="0"/>
              <a:t>Be able to devise web animation - </a:t>
            </a:r>
            <a:r>
              <a:rPr lang="en-GB" sz="2600" dirty="0" smtClean="0"/>
              <a:t>Sourcing</a:t>
            </a:r>
            <a:endParaRPr lang="en-GB" sz="2600" dirty="0"/>
          </a:p>
        </p:txBody>
      </p:sp>
    </p:spTree>
    <p:extLst>
      <p:ext uri="{BB962C8B-B14F-4D97-AF65-F5344CB8AC3E}">
        <p14:creationId xmlns:p14="http://schemas.microsoft.com/office/powerpoint/2010/main" val="1070695948"/>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720080"/>
            <a:ext cx="8712968" cy="5445224"/>
          </a:xfrm>
        </p:spPr>
        <p:txBody>
          <a:bodyPr>
            <a:noAutofit/>
          </a:bodyPr>
          <a:lstStyle/>
          <a:p>
            <a:pPr marL="342900" indent="-342900"/>
            <a:r>
              <a:rPr lang="en-GB" sz="2000" b="1" dirty="0" smtClean="0">
                <a:latin typeface="Calibri" pitchFamily="34" charset="0"/>
                <a:cs typeface="Calibri" pitchFamily="34" charset="0"/>
              </a:rPr>
              <a:t>What is protected by copyright</a:t>
            </a:r>
            <a:r>
              <a:rPr lang="en-GB" sz="2000" b="1" dirty="0">
                <a:latin typeface="Calibri" pitchFamily="34" charset="0"/>
                <a:cs typeface="Calibri" pitchFamily="34" charset="0"/>
              </a:rPr>
              <a:t> </a:t>
            </a:r>
            <a:r>
              <a:rPr lang="en-GB" sz="2000" b="1" dirty="0" smtClean="0">
                <a:latin typeface="Calibri" pitchFamily="34" charset="0"/>
                <a:cs typeface="Calibri" pitchFamily="34" charset="0"/>
              </a:rPr>
              <a:t>- </a:t>
            </a:r>
            <a:r>
              <a:rPr lang="en-GB" sz="1800" dirty="0" smtClean="0">
                <a:latin typeface="Calibri" pitchFamily="34" charset="0"/>
                <a:cs typeface="Calibri" pitchFamily="34" charset="0"/>
              </a:rPr>
              <a:t>Copyright protects the original literary, dramatic, musical and artistic works, published editions of works, sound recordings, films and commercial broadcasts. The creator of the material has the right to control the way their work can be used. Their rights cover such things as: </a:t>
            </a:r>
          </a:p>
          <a:p>
            <a:pPr marL="0" indent="0">
              <a:buNone/>
            </a:pPr>
            <a:endParaRPr lang="en-GB" sz="1800" dirty="0">
              <a:latin typeface="Calibri" pitchFamily="34" charset="0"/>
              <a:cs typeface="Calibri" pitchFamily="34" charset="0"/>
            </a:endParaRPr>
          </a:p>
          <a:p>
            <a:pPr marL="0" indent="0">
              <a:buNone/>
            </a:pPr>
            <a:endParaRPr lang="en-GB" sz="1200" dirty="0" smtClean="0">
              <a:latin typeface="Calibri" pitchFamily="34" charset="0"/>
              <a:cs typeface="Calibri" pitchFamily="34" charset="0"/>
            </a:endParaRPr>
          </a:p>
          <a:p>
            <a:pPr marL="0" indent="0">
              <a:buNone/>
            </a:pPr>
            <a:endParaRPr lang="en-GB" sz="1200" dirty="0" smtClean="0">
              <a:latin typeface="Calibri" pitchFamily="34" charset="0"/>
              <a:cs typeface="Calibri" pitchFamily="34" charset="0"/>
            </a:endParaRPr>
          </a:p>
          <a:p>
            <a:pPr marL="285750" indent="-285750"/>
            <a:r>
              <a:rPr lang="en-GB" sz="1800" dirty="0" smtClean="0">
                <a:latin typeface="Calibri" pitchFamily="34" charset="0"/>
                <a:cs typeface="Calibri" pitchFamily="34" charset="0"/>
              </a:rPr>
              <a:t>Copyright therefor is a type of ‘intellectual property’ and, like physical property, cannot usually be used without the owner’s permission. </a:t>
            </a:r>
          </a:p>
          <a:p>
            <a:pPr marL="342900" indent="-342900"/>
            <a:r>
              <a:rPr lang="en-GB" sz="2000" b="1" dirty="0" smtClean="0">
                <a:latin typeface="Calibri" pitchFamily="34" charset="0"/>
                <a:cs typeface="Calibri" pitchFamily="34" charset="0"/>
              </a:rPr>
              <a:t>What about computer programs and material stored in computers? - </a:t>
            </a:r>
            <a:r>
              <a:rPr lang="en-GB" sz="1800" dirty="0" smtClean="0">
                <a:latin typeface="Calibri" pitchFamily="34" charset="0"/>
                <a:cs typeface="Calibri" pitchFamily="34" charset="0"/>
              </a:rPr>
              <a:t>A computer program is protected as a literary work. </a:t>
            </a:r>
          </a:p>
          <a:p>
            <a:pPr marL="474662" indent="-285750">
              <a:buFont typeface="Arial" pitchFamily="34" charset="0"/>
              <a:buChar char="•"/>
            </a:pPr>
            <a:r>
              <a:rPr lang="en-GB" sz="1800" dirty="0" smtClean="0">
                <a:latin typeface="Calibri" pitchFamily="34" charset="0"/>
                <a:cs typeface="Calibri" pitchFamily="34" charset="0"/>
              </a:rPr>
              <a:t>Converting a program into or between computer languages and codes counts as ‘adapting’ a work.</a:t>
            </a:r>
          </a:p>
          <a:p>
            <a:pPr marL="474662" indent="-285750">
              <a:buFont typeface="Arial" pitchFamily="34" charset="0"/>
              <a:buChar char="•"/>
            </a:pPr>
            <a:r>
              <a:rPr lang="en-GB" sz="1800" dirty="0" smtClean="0">
                <a:latin typeface="Calibri" pitchFamily="34" charset="0"/>
                <a:cs typeface="Calibri" pitchFamily="34" charset="0"/>
              </a:rPr>
              <a:t>Storing any work in a computer involves ‘copying’ the work.</a:t>
            </a:r>
          </a:p>
          <a:p>
            <a:pPr marL="474662" indent="-285750">
              <a:buFont typeface="Arial" pitchFamily="34" charset="0"/>
              <a:buChar char="•"/>
            </a:pPr>
            <a:r>
              <a:rPr lang="en-GB" sz="1800" dirty="0" smtClean="0">
                <a:latin typeface="Calibri" pitchFamily="34" charset="0"/>
                <a:cs typeface="Calibri" pitchFamily="34" charset="0"/>
              </a:rPr>
              <a:t>Running a computer program or displaying work on a VDU will usually involve ‘copying’</a:t>
            </a:r>
          </a:p>
          <a:p>
            <a:pPr marL="342900" indent="-342900"/>
            <a:r>
              <a:rPr lang="en-GB" sz="2000" b="1" dirty="0">
                <a:latin typeface="Calibri" pitchFamily="34" charset="0"/>
                <a:cs typeface="Calibri" pitchFamily="34" charset="0"/>
              </a:rPr>
              <a:t>Does copyright have to be registered</a:t>
            </a:r>
            <a:r>
              <a:rPr lang="en-GB" sz="2000" b="1" dirty="0" smtClean="0">
                <a:latin typeface="Calibri" pitchFamily="34" charset="0"/>
                <a:cs typeface="Calibri" pitchFamily="34" charset="0"/>
              </a:rPr>
              <a:t>? - </a:t>
            </a:r>
            <a:r>
              <a:rPr lang="en-GB" sz="1800" dirty="0" smtClean="0">
                <a:latin typeface="Calibri" pitchFamily="34" charset="0"/>
                <a:cs typeface="Calibri" pitchFamily="34" charset="0"/>
              </a:rPr>
              <a:t>Copyright </a:t>
            </a:r>
            <a:r>
              <a:rPr lang="en-GB" sz="1800" dirty="0">
                <a:latin typeface="Calibri" pitchFamily="34" charset="0"/>
                <a:cs typeface="Calibri" pitchFamily="34" charset="0"/>
              </a:rPr>
              <a:t>protection in the UK is </a:t>
            </a:r>
            <a:r>
              <a:rPr lang="en-GB" sz="1800" dirty="0" smtClean="0">
                <a:latin typeface="Calibri" pitchFamily="34" charset="0"/>
                <a:cs typeface="Calibri" pitchFamily="34" charset="0"/>
              </a:rPr>
              <a:t>automatic. No </a:t>
            </a:r>
            <a:r>
              <a:rPr lang="en-GB" sz="1800" dirty="0">
                <a:latin typeface="Calibri" pitchFamily="34" charset="0"/>
                <a:cs typeface="Calibri" pitchFamily="34" charset="0"/>
              </a:rPr>
              <a:t>registration system </a:t>
            </a:r>
            <a:r>
              <a:rPr lang="en-GB" sz="1800" dirty="0" smtClean="0">
                <a:latin typeface="Calibri" pitchFamily="34" charset="0"/>
                <a:cs typeface="Calibri" pitchFamily="34" charset="0"/>
              </a:rPr>
              <a:t> is necessary.</a:t>
            </a:r>
            <a:endParaRPr lang="en-GB" sz="1800" dirty="0">
              <a:latin typeface="Calibri" pitchFamily="34" charset="0"/>
              <a:cs typeface="Calibri" pitchFamily="34" charset="0"/>
            </a:endParaRPr>
          </a:p>
        </p:txBody>
      </p:sp>
      <p:graphicFrame>
        <p:nvGraphicFramePr>
          <p:cNvPr id="9" name="Table 8"/>
          <p:cNvGraphicFramePr>
            <a:graphicFrameLocks noGrp="1"/>
          </p:cNvGraphicFramePr>
          <p:nvPr>
            <p:extLst>
              <p:ext uri="{D42A27DB-BD31-4B8C-83A1-F6EECF244321}">
                <p14:modId xmlns:p14="http://schemas.microsoft.com/office/powerpoint/2010/main" val="1860095831"/>
              </p:ext>
            </p:extLst>
          </p:nvPr>
        </p:nvGraphicFramePr>
        <p:xfrm>
          <a:off x="107504" y="2046744"/>
          <a:ext cx="8856984" cy="518160"/>
        </p:xfrm>
        <a:graphic>
          <a:graphicData uri="http://schemas.openxmlformats.org/drawingml/2006/table">
            <a:tbl>
              <a:tblPr firstRow="1" bandRow="1">
                <a:tableStyleId>{5C22544A-7EE6-4342-B048-85BDC9FD1C3A}</a:tableStyleId>
              </a:tblPr>
              <a:tblGrid>
                <a:gridCol w="792088"/>
                <a:gridCol w="936104"/>
                <a:gridCol w="1080120"/>
                <a:gridCol w="2808312"/>
                <a:gridCol w="1860992"/>
                <a:gridCol w="1379368"/>
              </a:tblGrid>
              <a:tr h="370840">
                <a:tc>
                  <a:txBody>
                    <a:bodyPr/>
                    <a:lstStyle/>
                    <a:p>
                      <a:pPr algn="ctr"/>
                      <a:r>
                        <a:rPr lang="en-GB" sz="1400" dirty="0" smtClean="0">
                          <a:solidFill>
                            <a:schemeClr val="tx1"/>
                          </a:solidFill>
                          <a:latin typeface="Calibri" pitchFamily="34" charset="0"/>
                          <a:cs typeface="Calibri" pitchFamily="34" charset="0"/>
                        </a:rPr>
                        <a:t>Copying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Adapting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Distributing</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Communicating through Electronic means to the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Renting or Lending Copies to the Public </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sz="1400" dirty="0" smtClean="0">
                          <a:solidFill>
                            <a:schemeClr val="tx1"/>
                          </a:solidFill>
                          <a:latin typeface="Calibri" pitchFamily="34" charset="0"/>
                          <a:cs typeface="Calibri" pitchFamily="34" charset="0"/>
                        </a:rPr>
                        <a:t>Performing in Public</a:t>
                      </a:r>
                      <a:endParaRPr lang="en-GB" sz="1400" dirty="0">
                        <a:solidFill>
                          <a:schemeClr val="tx1"/>
                        </a:solidFill>
                        <a:latin typeface="Calibri" pitchFamily="34" charset="0"/>
                        <a:cs typeface="Calibri" pitchFamily="34" charset="0"/>
                      </a:endParaRPr>
                    </a:p>
                  </a:txBody>
                  <a:tcPr anchor="ctr">
                    <a:solidFill>
                      <a:schemeClr val="tx2">
                        <a:lumMod val="20000"/>
                        <a:lumOff val="80000"/>
                      </a:schemeClr>
                    </a:solidFill>
                  </a:tcPr>
                </a:tc>
              </a:tr>
            </a:tbl>
          </a:graphicData>
        </a:graphic>
      </p:graphicFrame>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P2.4 – Preparing the Animation – Legal Implications</a:t>
            </a:r>
            <a:endParaRPr lang="en-GB" sz="3200" dirty="0"/>
          </a:p>
        </p:txBody>
      </p:sp>
    </p:spTree>
    <p:extLst>
      <p:ext uri="{BB962C8B-B14F-4D97-AF65-F5344CB8AC3E}">
        <p14:creationId xmlns:p14="http://schemas.microsoft.com/office/powerpoint/2010/main" val="1821881038"/>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84976" cy="5445224"/>
          </a:xfrm>
        </p:spPr>
        <p:txBody>
          <a:bodyPr>
            <a:noAutofit/>
          </a:bodyPr>
          <a:lstStyle/>
          <a:p>
            <a:pPr marL="285750" indent="-285750"/>
            <a:r>
              <a:rPr lang="en-GB" sz="2000" b="1" dirty="0" smtClean="0">
                <a:latin typeface="Calibri" pitchFamily="34" charset="0"/>
                <a:cs typeface="Calibri" pitchFamily="34" charset="0"/>
              </a:rPr>
              <a:t>What about stuff on the Internet - </a:t>
            </a:r>
            <a:r>
              <a:rPr lang="en-GB" sz="1800" dirty="0" smtClean="0">
                <a:latin typeface="Calibri" pitchFamily="34" charset="0"/>
                <a:cs typeface="Calibri" pitchFamily="34" charset="0"/>
              </a:rPr>
              <a:t>Copyright material sent over the internet or stored on web servers will usually be protected in the same way as material recorded on other media.  So if you want to put copyright material on the internet to distribute or download copyright material that others have put on the internet, you will need to make sure that you have permission from the people who own the rights in the material.</a:t>
            </a:r>
          </a:p>
          <a:p>
            <a:pPr marL="285750" indent="-285750"/>
            <a:r>
              <a:rPr lang="en-GB" sz="2000" b="1" dirty="0" smtClean="0">
                <a:latin typeface="Calibri" pitchFamily="34" charset="0"/>
                <a:cs typeface="Calibri" pitchFamily="34" charset="0"/>
              </a:rPr>
              <a:t>Does work need to have the copyright symbol - </a:t>
            </a:r>
            <a:r>
              <a:rPr lang="en-GB" sz="1800" dirty="0" smtClean="0">
                <a:latin typeface="Calibri" pitchFamily="34" charset="0"/>
                <a:cs typeface="Calibri" pitchFamily="34" charset="0"/>
              </a:rPr>
              <a:t>In some countries you must mark the work with the international © mark followed by the creator’s name and the year of creation. But not in Britain but helps if action is taken when copyrighted materials is used without required permission.</a:t>
            </a:r>
          </a:p>
          <a:p>
            <a:pPr marL="285750" indent="-285750"/>
            <a:r>
              <a:rPr lang="en-GB" sz="1800" b="1" dirty="0">
                <a:latin typeface="Calibri" pitchFamily="34" charset="0"/>
                <a:cs typeface="Calibri" pitchFamily="34" charset="0"/>
              </a:rPr>
              <a:t>Copyrighted images versus copyright free images </a:t>
            </a:r>
            <a:r>
              <a:rPr lang="en-GB" sz="1800" dirty="0" smtClean="0">
                <a:latin typeface="Calibri" pitchFamily="34" charset="0"/>
                <a:cs typeface="Calibri" pitchFamily="34" charset="0"/>
              </a:rPr>
              <a:t>- </a:t>
            </a:r>
            <a:r>
              <a:rPr lang="en-GB" sz="1800" dirty="0">
                <a:latin typeface="Calibri" pitchFamily="34" charset="0"/>
                <a:cs typeface="Calibri" pitchFamily="34" charset="0"/>
              </a:rPr>
              <a:t>They say free stuff is worth every penny you pay for it. The internet is full of images, every picture you could want, who would notice if you took it. Copyright is the second most important and quoted law in ICT, the one that is breached the most and one that is considered thin in terms of prosecution and effect</a:t>
            </a:r>
            <a:r>
              <a:rPr lang="en-GB" sz="1800" dirty="0" smtClean="0">
                <a:latin typeface="Calibri" pitchFamily="34" charset="0"/>
                <a:cs typeface="Calibri" pitchFamily="34" charset="0"/>
              </a:rPr>
              <a:t>.</a:t>
            </a:r>
          </a:p>
          <a:p>
            <a:pPr marL="285750" indent="-285750"/>
            <a:r>
              <a:rPr lang="en-GB" sz="1800" b="1" dirty="0" smtClean="0">
                <a:latin typeface="Calibri" pitchFamily="34" charset="0"/>
                <a:cs typeface="Calibri" pitchFamily="34" charset="0"/>
              </a:rPr>
              <a:t>I am a student in school and therefor it does not count – </a:t>
            </a:r>
            <a:r>
              <a:rPr lang="en-GB" sz="1800" dirty="0" smtClean="0">
                <a:latin typeface="Calibri" pitchFamily="34" charset="0"/>
                <a:cs typeface="Calibri" pitchFamily="34" charset="0"/>
              </a:rPr>
              <a:t>Yes it does, copyright does not care about age, location or purpose. If it is used, even if not for money, you are in breach, that simple.</a:t>
            </a:r>
            <a:endParaRPr lang="en-GB" sz="1800" b="1" dirty="0">
              <a:latin typeface="Calibri" pitchFamily="34" charset="0"/>
              <a:cs typeface="Calibri" pitchFamily="34" charset="0"/>
            </a:endParaRPr>
          </a:p>
          <a:p>
            <a:pPr marL="0" indent="0">
              <a:buNone/>
            </a:pPr>
            <a:r>
              <a:rPr lang="en-GB" sz="1800" b="1" dirty="0" smtClean="0">
                <a:latin typeface="Calibri" pitchFamily="34" charset="0"/>
                <a:cs typeface="Calibri" pitchFamily="34" charset="0"/>
              </a:rPr>
              <a:t>P2.4</a:t>
            </a:r>
            <a:r>
              <a:rPr lang="en-GB" sz="1800" dirty="0" smtClean="0">
                <a:latin typeface="Calibri" pitchFamily="34" charset="0"/>
                <a:cs typeface="Calibri" pitchFamily="34" charset="0"/>
              </a:rPr>
              <a:t> </a:t>
            </a:r>
            <a:r>
              <a:rPr lang="en-GB" sz="1800" dirty="0">
                <a:latin typeface="Calibri" pitchFamily="34" charset="0"/>
                <a:cs typeface="Calibri" pitchFamily="34" charset="0"/>
              </a:rPr>
              <a:t>– </a:t>
            </a:r>
            <a:r>
              <a:rPr lang="en-GB" sz="1800" b="1" dirty="0">
                <a:latin typeface="Calibri" pitchFamily="34" charset="0"/>
                <a:cs typeface="Calibri" pitchFamily="34" charset="0"/>
              </a:rPr>
              <a:t>Task </a:t>
            </a:r>
            <a:r>
              <a:rPr lang="en-GB" sz="1800" b="1" dirty="0" smtClean="0">
                <a:latin typeface="Calibri" pitchFamily="34" charset="0"/>
                <a:cs typeface="Calibri" pitchFamily="34" charset="0"/>
              </a:rPr>
              <a:t>11 </a:t>
            </a:r>
            <a:r>
              <a:rPr lang="en-GB" sz="1800" b="1" dirty="0">
                <a:latin typeface="Calibri" pitchFamily="34" charset="0"/>
                <a:cs typeface="Calibri" pitchFamily="34" charset="0"/>
              </a:rPr>
              <a:t>– </a:t>
            </a:r>
            <a:r>
              <a:rPr lang="en-GB" sz="1800" dirty="0">
                <a:latin typeface="Calibri" pitchFamily="34" charset="0"/>
                <a:cs typeface="Calibri" pitchFamily="34" charset="0"/>
              </a:rPr>
              <a:t>Describe the intention of the Copyright Act and describe the risks and the measures you need to take to prevent illegal use of resources</a:t>
            </a:r>
            <a:r>
              <a:rPr lang="en-GB" sz="1800" dirty="0" smtClean="0">
                <a:latin typeface="Calibri" pitchFamily="34" charset="0"/>
                <a:cs typeface="Calibri" pitchFamily="34" charset="0"/>
              </a:rPr>
              <a:t>.</a:t>
            </a:r>
            <a:endParaRPr lang="en-GB" sz="1800" dirty="0">
              <a:latin typeface="Calibri" pitchFamily="34" charset="0"/>
              <a:cs typeface="Calibri" pitchFamily="34" charset="0"/>
            </a:endParaRP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P2.4 – Preparing the Animation – Legal Implications</a:t>
            </a:r>
            <a:endParaRPr lang="en-GB" sz="3200" dirty="0"/>
          </a:p>
        </p:txBody>
      </p:sp>
    </p:spTree>
    <p:extLst>
      <p:ext uri="{BB962C8B-B14F-4D97-AF65-F5344CB8AC3E}">
        <p14:creationId xmlns:p14="http://schemas.microsoft.com/office/powerpoint/2010/main" val="1959502245"/>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856984" cy="5472607"/>
          </a:xfrm>
        </p:spPr>
        <p:txBody>
          <a:bodyPr>
            <a:noAutofit/>
          </a:bodyPr>
          <a:lstStyle/>
          <a:p>
            <a:pPr marL="255588" indent="-255588"/>
            <a:r>
              <a:rPr lang="en-GB" sz="1550" b="1" dirty="0" smtClean="0">
                <a:latin typeface="Calibri" pitchFamily="34" charset="0"/>
                <a:cs typeface="Calibri" pitchFamily="34" charset="0"/>
              </a:rPr>
              <a:t>Ownership</a:t>
            </a:r>
            <a:r>
              <a:rPr lang="en-GB" sz="1550" dirty="0" smtClean="0">
                <a:latin typeface="Calibri" pitchFamily="34" charset="0"/>
                <a:cs typeface="Calibri" pitchFamily="34" charset="0"/>
              </a:rPr>
              <a:t> – It is the right of any person who creates an image from scratch to own the rights to that image. If the person works for a company then those rights are usually within the company. This gives the creator or company rights of use, manipulation, transference, manipulation and sales. This is an alienable right of the company, any outside for any purpose, even if beyond recognition, without permission is a breach of those ownership rights.</a:t>
            </a:r>
            <a:endParaRPr lang="en-GB" sz="1550" dirty="0">
              <a:latin typeface="Calibri" pitchFamily="34" charset="0"/>
              <a:cs typeface="Calibri" pitchFamily="34" charset="0"/>
            </a:endParaRPr>
          </a:p>
          <a:p>
            <a:pPr marL="255588" indent="-255588"/>
            <a:r>
              <a:rPr lang="en-GB" sz="1550" dirty="0" smtClean="0">
                <a:latin typeface="Calibri" pitchFamily="34" charset="0"/>
                <a:cs typeface="Calibri" pitchFamily="34" charset="0"/>
              </a:rPr>
              <a:t>Permissions </a:t>
            </a:r>
            <a:r>
              <a:rPr lang="en-GB" sz="1550" dirty="0">
                <a:latin typeface="Calibri" pitchFamily="34" charset="0"/>
                <a:cs typeface="Calibri" pitchFamily="34" charset="0"/>
              </a:rPr>
              <a:t>(subject/location permission for use) </a:t>
            </a:r>
            <a:r>
              <a:rPr lang="en-GB" sz="1550" dirty="0" smtClean="0">
                <a:latin typeface="Calibri" pitchFamily="34" charset="0"/>
                <a:cs typeface="Calibri" pitchFamily="34" charset="0"/>
              </a:rPr>
              <a:t>– There are several forms of permission that can be given on copyrighted material, sole usage, licence for purpose and rights.</a:t>
            </a:r>
          </a:p>
          <a:p>
            <a:pPr marL="447675" lvl="1"/>
            <a:r>
              <a:rPr lang="en-GB" sz="1550" b="1" dirty="0" smtClean="0">
                <a:latin typeface="Calibri" pitchFamily="34" charset="0"/>
                <a:cs typeface="Calibri" pitchFamily="34" charset="0"/>
              </a:rPr>
              <a:t>Sole usage</a:t>
            </a:r>
            <a:r>
              <a:rPr lang="en-GB" sz="1550" dirty="0" smtClean="0">
                <a:latin typeface="Calibri" pitchFamily="34" charset="0"/>
                <a:cs typeface="Calibri" pitchFamily="34" charset="0"/>
              </a:rPr>
              <a:t> means that a company can purchase a license for a single purpose, the purpose stated in the terms of agreement. This is quite clear and does not allow the user to manipulate the image without permission or continue to use the image beyond the time period or </a:t>
            </a:r>
            <a:r>
              <a:rPr lang="en-GB" sz="1550" dirty="0">
                <a:latin typeface="Calibri" pitchFamily="34" charset="0"/>
                <a:cs typeface="Calibri" pitchFamily="34" charset="0"/>
              </a:rPr>
              <a:t>purpose specified such as a song for an advert.</a:t>
            </a:r>
            <a:endParaRPr lang="en-GB" sz="1550" dirty="0" smtClean="0">
              <a:latin typeface="Calibri" pitchFamily="34" charset="0"/>
              <a:cs typeface="Calibri" pitchFamily="34" charset="0"/>
            </a:endParaRPr>
          </a:p>
          <a:p>
            <a:pPr marL="447675" lvl="1"/>
            <a:r>
              <a:rPr lang="en-GB" sz="1550" b="1" dirty="0" smtClean="0">
                <a:latin typeface="Calibri" pitchFamily="34" charset="0"/>
                <a:cs typeface="Calibri" pitchFamily="34" charset="0"/>
              </a:rPr>
              <a:t>License</a:t>
            </a:r>
            <a:r>
              <a:rPr lang="en-GB" sz="1550" dirty="0" smtClean="0">
                <a:latin typeface="Calibri" pitchFamily="34" charset="0"/>
                <a:cs typeface="Calibri" pitchFamily="34" charset="0"/>
              </a:rPr>
              <a:t> – This is a time limited or range limited usage and can include manipulation. This usually comes with an agreement on giving credit for the use of the image or sound such as a player in FIFA 14 or a car in GTA V.</a:t>
            </a:r>
          </a:p>
          <a:p>
            <a:pPr marL="447675" lvl="1"/>
            <a:r>
              <a:rPr lang="en-GB" sz="1550" b="1" dirty="0" smtClean="0">
                <a:latin typeface="Calibri" pitchFamily="34" charset="0"/>
                <a:cs typeface="Calibri" pitchFamily="34" charset="0"/>
              </a:rPr>
              <a:t>Rights</a:t>
            </a:r>
            <a:r>
              <a:rPr lang="en-GB" sz="1550" dirty="0" smtClean="0">
                <a:latin typeface="Calibri" pitchFamily="34" charset="0"/>
                <a:cs typeface="Calibri" pitchFamily="34" charset="0"/>
              </a:rPr>
              <a:t> – this is something that is sold, usually with all rights included, to another user for them to do with as they like. This means signing over the rights as well for whatever purpose. Often images are sold in this way by Photography companies or Image stock companies looking for a larger funding.</a:t>
            </a:r>
          </a:p>
          <a:p>
            <a:pPr marL="255588" indent="-255588"/>
            <a:r>
              <a:rPr lang="en-GB" sz="1550" b="1" dirty="0" smtClean="0">
                <a:latin typeface="Calibri" pitchFamily="34" charset="0"/>
                <a:cs typeface="Calibri" pitchFamily="34" charset="0"/>
              </a:rPr>
              <a:t>IPR (Intellectual Property Rights)</a:t>
            </a:r>
            <a:r>
              <a:rPr lang="en-GB" sz="1550" dirty="0" smtClean="0">
                <a:latin typeface="Calibri" pitchFamily="34" charset="0"/>
                <a:cs typeface="Calibri" pitchFamily="34" charset="0"/>
              </a:rPr>
              <a:t> - </a:t>
            </a:r>
            <a:r>
              <a:rPr lang="en-GB" sz="1550" dirty="0">
                <a:latin typeface="Calibri" pitchFamily="34" charset="0"/>
                <a:cs typeface="Calibri" pitchFamily="34" charset="0"/>
              </a:rPr>
              <a:t>is a legal </a:t>
            </a:r>
            <a:r>
              <a:rPr lang="en-GB" sz="1550" dirty="0" smtClean="0">
                <a:latin typeface="Calibri" pitchFamily="34" charset="0"/>
                <a:cs typeface="Calibri" pitchFamily="34" charset="0"/>
              </a:rPr>
              <a:t>term </a:t>
            </a:r>
            <a:r>
              <a:rPr lang="en-GB" sz="1550" dirty="0">
                <a:latin typeface="Calibri" pitchFamily="34" charset="0"/>
                <a:cs typeface="Calibri" pitchFamily="34" charset="0"/>
              </a:rPr>
              <a:t>which refers to </a:t>
            </a:r>
            <a:r>
              <a:rPr lang="en-GB" sz="1550" dirty="0" smtClean="0">
                <a:latin typeface="Calibri" pitchFamily="34" charset="0"/>
                <a:cs typeface="Calibri" pitchFamily="34" charset="0"/>
              </a:rPr>
              <a:t>thoughts and ideas </a:t>
            </a:r>
            <a:r>
              <a:rPr lang="en-GB" sz="1550" dirty="0">
                <a:latin typeface="Calibri" pitchFamily="34" charset="0"/>
                <a:cs typeface="Calibri" pitchFamily="34" charset="0"/>
              </a:rPr>
              <a:t>for which exclusive rights are </a:t>
            </a:r>
            <a:r>
              <a:rPr lang="en-GB" sz="1550" dirty="0" smtClean="0">
                <a:latin typeface="Calibri" pitchFamily="34" charset="0"/>
                <a:cs typeface="Calibri" pitchFamily="34" charset="0"/>
              </a:rPr>
              <a:t>recognised. </a:t>
            </a:r>
            <a:r>
              <a:rPr lang="en-GB" sz="1550" dirty="0">
                <a:latin typeface="Calibri" pitchFamily="34" charset="0"/>
                <a:cs typeface="Calibri" pitchFamily="34" charset="0"/>
              </a:rPr>
              <a:t>Under intellectual property law, owners are granted certain exclusive rights to a variety of intangible assets, such as musical, literary, and artistic </a:t>
            </a:r>
            <a:r>
              <a:rPr lang="en-GB" sz="1550" dirty="0" smtClean="0">
                <a:latin typeface="Calibri" pitchFamily="34" charset="0"/>
                <a:cs typeface="Calibri" pitchFamily="34" charset="0"/>
              </a:rPr>
              <a:t>works, </a:t>
            </a:r>
            <a:r>
              <a:rPr lang="en-GB" sz="1550" dirty="0">
                <a:latin typeface="Calibri" pitchFamily="34" charset="0"/>
                <a:cs typeface="Calibri" pitchFamily="34" charset="0"/>
              </a:rPr>
              <a:t>discoveries and </a:t>
            </a:r>
            <a:r>
              <a:rPr lang="en-GB" sz="1550" dirty="0" smtClean="0">
                <a:latin typeface="Calibri" pitchFamily="34" charset="0"/>
                <a:cs typeface="Calibri" pitchFamily="34" charset="0"/>
              </a:rPr>
              <a:t>inventions, </a:t>
            </a:r>
            <a:r>
              <a:rPr lang="en-GB" sz="1550" dirty="0">
                <a:latin typeface="Calibri" pitchFamily="34" charset="0"/>
                <a:cs typeface="Calibri" pitchFamily="34" charset="0"/>
              </a:rPr>
              <a:t>and words, phrases, symbols, and designs. Common types of intellectual property rights include copyright, trademarks, patents, industrial design rights, trade dress, and in some jurisdictions trade secrets</a:t>
            </a:r>
            <a:r>
              <a:rPr lang="en-GB" sz="1550" dirty="0" smtClean="0">
                <a:latin typeface="Calibri" pitchFamily="34" charset="0"/>
                <a:cs typeface="Calibri" pitchFamily="34" charset="0"/>
              </a:rPr>
              <a:t>. Not all these rules apply outside Europe and not every country abides by these terms.</a:t>
            </a:r>
          </a:p>
        </p:txBody>
      </p:sp>
      <p:sp>
        <p:nvSpPr>
          <p:cNvPr id="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P2.4 – Preparing the Animation – Acknowledging Sources</a:t>
            </a:r>
            <a:endParaRPr lang="en-GB" sz="2800" dirty="0"/>
          </a:p>
        </p:txBody>
      </p:sp>
    </p:spTree>
    <p:extLst>
      <p:ext uri="{BB962C8B-B14F-4D97-AF65-F5344CB8AC3E}">
        <p14:creationId xmlns:p14="http://schemas.microsoft.com/office/powerpoint/2010/main" val="1450799429"/>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6840760" cy="5547717"/>
          </a:xfrm>
        </p:spPr>
        <p:txBody>
          <a:bodyPr>
            <a:noAutofit/>
          </a:bodyPr>
          <a:lstStyle/>
          <a:p>
            <a:pPr marL="255588" indent="-255588"/>
            <a:r>
              <a:rPr lang="en-GB" sz="1600" b="1" dirty="0" smtClean="0">
                <a:latin typeface="Calibri" pitchFamily="34" charset="0"/>
                <a:cs typeface="Calibri" pitchFamily="34" charset="0"/>
              </a:rPr>
              <a:t>Photo permissions </a:t>
            </a:r>
            <a:r>
              <a:rPr lang="en-GB" sz="1600" dirty="0" smtClean="0">
                <a:latin typeface="Calibri" pitchFamily="34" charset="0"/>
                <a:cs typeface="Calibri" pitchFamily="34" charset="0"/>
              </a:rPr>
              <a:t>– </a:t>
            </a:r>
            <a:r>
              <a:rPr lang="en-GB" sz="1600" dirty="0">
                <a:latin typeface="Calibri" pitchFamily="34" charset="0"/>
                <a:cs typeface="Calibri" pitchFamily="34" charset="0"/>
              </a:rPr>
              <a:t>Photography tends to be protected by the law through copyright and moral </a:t>
            </a:r>
            <a:r>
              <a:rPr lang="en-GB" sz="1600" dirty="0" smtClean="0">
                <a:latin typeface="Calibri" pitchFamily="34" charset="0"/>
                <a:cs typeface="Calibri" pitchFamily="34" charset="0"/>
              </a:rPr>
              <a:t>rights but </a:t>
            </a:r>
            <a:r>
              <a:rPr lang="en-GB" sz="1600" dirty="0">
                <a:latin typeface="Calibri" pitchFamily="34" charset="0"/>
                <a:cs typeface="Calibri" pitchFamily="34" charset="0"/>
              </a:rPr>
              <a:t>Photography tends to be restricted by the law through miscellaneous criminal </a:t>
            </a:r>
            <a:r>
              <a:rPr lang="en-GB" sz="1600" dirty="0" smtClean="0">
                <a:latin typeface="Calibri" pitchFamily="34" charset="0"/>
                <a:cs typeface="Calibri" pitchFamily="34" charset="0"/>
              </a:rPr>
              <a:t>offenses, E.g. Publishing </a:t>
            </a:r>
            <a:r>
              <a:rPr lang="en-GB" sz="1600" dirty="0">
                <a:latin typeface="Calibri" pitchFamily="34" charset="0"/>
                <a:cs typeface="Calibri" pitchFamily="34" charset="0"/>
              </a:rPr>
              <a:t>certain photographs can be restricted by privacy </a:t>
            </a:r>
            <a:r>
              <a:rPr lang="en-GB" sz="1600" dirty="0" smtClean="0">
                <a:latin typeface="Calibri" pitchFamily="34" charset="0"/>
                <a:cs typeface="Calibri" pitchFamily="34" charset="0"/>
              </a:rPr>
              <a:t>law.</a:t>
            </a:r>
          </a:p>
          <a:p>
            <a:pPr marL="255588" indent="-255588"/>
            <a:r>
              <a:rPr lang="en-GB" sz="1600" dirty="0" smtClean="0">
                <a:latin typeface="Calibri" pitchFamily="34" charset="0"/>
                <a:cs typeface="Calibri" pitchFamily="34" charset="0"/>
              </a:rPr>
              <a:t>Photography </a:t>
            </a:r>
            <a:r>
              <a:rPr lang="en-GB" sz="1600" dirty="0">
                <a:latin typeface="Calibri" pitchFamily="34" charset="0"/>
                <a:cs typeface="Calibri" pitchFamily="34" charset="0"/>
              </a:rPr>
              <a:t>of certain subject matter can be generally restricted in the interests of public morality and the protection of children. </a:t>
            </a:r>
            <a:r>
              <a:rPr lang="en-GB" sz="1600" dirty="0" smtClean="0">
                <a:latin typeface="Calibri" pitchFamily="34" charset="0"/>
                <a:cs typeface="Calibri" pitchFamily="34" charset="0"/>
              </a:rPr>
              <a:t>Generally under UK </a:t>
            </a:r>
            <a:r>
              <a:rPr lang="en-GB" sz="1600" dirty="0">
                <a:latin typeface="Calibri" pitchFamily="34" charset="0"/>
                <a:cs typeface="Calibri" pitchFamily="34" charset="0"/>
              </a:rPr>
              <a:t>law </a:t>
            </a:r>
            <a:r>
              <a:rPr lang="en-GB" sz="1600" dirty="0" smtClean="0">
                <a:latin typeface="Calibri" pitchFamily="34" charset="0"/>
                <a:cs typeface="Calibri" pitchFamily="34" charset="0"/>
              </a:rPr>
              <a:t>one </a:t>
            </a:r>
            <a:r>
              <a:rPr lang="en-GB" sz="1600" dirty="0">
                <a:latin typeface="Calibri" pitchFamily="34" charset="0"/>
                <a:cs typeface="Calibri" pitchFamily="34" charset="0"/>
              </a:rPr>
              <a:t>cannot prevent photography of private property from a public place, and in general the right to take photographs on private land upon which permission has been obtained is similarly </a:t>
            </a:r>
            <a:r>
              <a:rPr lang="en-GB" sz="1600" dirty="0" smtClean="0">
                <a:latin typeface="Calibri" pitchFamily="34" charset="0"/>
                <a:cs typeface="Calibri" pitchFamily="34" charset="0"/>
              </a:rPr>
              <a:t>unrestricted.</a:t>
            </a:r>
          </a:p>
          <a:p>
            <a:pPr marL="255588" indent="-255588"/>
            <a:r>
              <a:rPr lang="en-GB" sz="1600" dirty="0" smtClean="0">
                <a:latin typeface="Calibri" pitchFamily="34" charset="0"/>
                <a:cs typeface="Calibri" pitchFamily="34" charset="0"/>
              </a:rPr>
              <a:t>However</a:t>
            </a:r>
            <a:r>
              <a:rPr lang="en-GB" sz="1600" dirty="0">
                <a:latin typeface="Calibri" pitchFamily="34" charset="0"/>
                <a:cs typeface="Calibri" pitchFamily="34" charset="0"/>
              </a:rPr>
              <a:t>, landowners are permitted to impose any conditions they wish upon entry to a property, such as forbidding or restricting photography. </a:t>
            </a:r>
            <a:r>
              <a:rPr lang="en-GB" sz="1600" dirty="0" smtClean="0">
                <a:latin typeface="Calibri" pitchFamily="34" charset="0"/>
                <a:cs typeface="Calibri" pitchFamily="34" charset="0"/>
              </a:rPr>
              <a:t>Similarly permission to photograph for advertising purposes can be restricted. Generally there is a lot of overlap with other laws that restrict the use of images such as the Indecency And Public Order Act.</a:t>
            </a:r>
          </a:p>
          <a:p>
            <a:pPr marL="255588" indent="-255588"/>
            <a:r>
              <a:rPr lang="en-GB" sz="1600" b="1" dirty="0" smtClean="0">
                <a:latin typeface="Calibri" pitchFamily="34" charset="0"/>
                <a:cs typeface="Calibri" pitchFamily="34" charset="0"/>
              </a:rPr>
              <a:t>Releases </a:t>
            </a:r>
            <a:r>
              <a:rPr lang="en-GB" sz="1600" b="1" dirty="0">
                <a:latin typeface="Calibri" pitchFamily="34" charset="0"/>
                <a:cs typeface="Calibri" pitchFamily="34" charset="0"/>
              </a:rPr>
              <a:t>(model releases, location </a:t>
            </a:r>
            <a:r>
              <a:rPr lang="en-GB" sz="1600" b="1" dirty="0" smtClean="0">
                <a:latin typeface="Calibri" pitchFamily="34" charset="0"/>
                <a:cs typeface="Calibri" pitchFamily="34" charset="0"/>
              </a:rPr>
              <a:t>permissions)</a:t>
            </a:r>
            <a:r>
              <a:rPr lang="en-GB" sz="1600" dirty="0" smtClean="0">
                <a:latin typeface="Calibri" pitchFamily="34" charset="0"/>
                <a:cs typeface="Calibri" pitchFamily="34" charset="0"/>
              </a:rPr>
              <a:t> -  When a photograph is taken other rules can still apply, models can ask for rights on preview if it can affect their career, permission from parents for the use of children in photographs, permission for the use of buildings in photos for backdrops if the image demeans the purpose of the building. See </a:t>
            </a:r>
            <a:r>
              <a:rPr lang="en-GB" sz="1600" dirty="0" smtClean="0">
                <a:latin typeface="Calibri" pitchFamily="34" charset="0"/>
                <a:cs typeface="Calibri" pitchFamily="34" charset="0"/>
                <a:hlinkClick r:id="rId2"/>
              </a:rPr>
              <a:t>article</a:t>
            </a:r>
            <a:r>
              <a:rPr lang="en-GB" sz="1600" dirty="0" smtClean="0">
                <a:latin typeface="Calibri" pitchFamily="34" charset="0"/>
                <a:cs typeface="Calibri" pitchFamily="34" charset="0"/>
              </a:rPr>
              <a:t>.</a:t>
            </a:r>
          </a:p>
          <a:p>
            <a:pPr marL="109728" indent="0">
              <a:buNone/>
            </a:pPr>
            <a:r>
              <a:rPr lang="en-GB" sz="1600" b="1" dirty="0" smtClean="0">
                <a:latin typeface="Calibri" pitchFamily="34" charset="0"/>
                <a:cs typeface="Calibri" pitchFamily="34" charset="0"/>
              </a:rPr>
              <a:t>P2.4 </a:t>
            </a:r>
            <a:r>
              <a:rPr lang="en-GB" sz="1600" dirty="0" smtClean="0">
                <a:latin typeface="Calibri" pitchFamily="34" charset="0"/>
                <a:cs typeface="Calibri" pitchFamily="34" charset="0"/>
              </a:rPr>
              <a:t>– </a:t>
            </a:r>
            <a:r>
              <a:rPr lang="en-GB" sz="1600" b="1" dirty="0" smtClean="0">
                <a:latin typeface="Calibri" pitchFamily="34" charset="0"/>
                <a:cs typeface="Calibri" pitchFamily="34" charset="0"/>
              </a:rPr>
              <a:t>Task 12 </a:t>
            </a:r>
            <a:r>
              <a:rPr lang="en-GB" sz="1600" b="1" dirty="0">
                <a:latin typeface="Calibri" pitchFamily="34" charset="0"/>
                <a:cs typeface="Calibri" pitchFamily="34" charset="0"/>
              </a:rPr>
              <a:t>– </a:t>
            </a:r>
            <a:r>
              <a:rPr lang="en-GB" sz="1600" dirty="0" smtClean="0">
                <a:latin typeface="Calibri" pitchFamily="34" charset="0"/>
                <a:cs typeface="Calibri" pitchFamily="34" charset="0"/>
              </a:rPr>
              <a:t>Describe the other legal Implications restricting Image use and the implication of not gaining permission.</a:t>
            </a:r>
          </a:p>
        </p:txBody>
      </p:sp>
      <p:pic>
        <p:nvPicPr>
          <p:cNvPr id="2050" name="Picture 2" descr="Manchester Cathedral">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02921" y="836712"/>
            <a:ext cx="1933575" cy="26670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http://i.dailymail.co.uk/i/pix/2013/04/05/article-2304374-191A709A000005DC-693_306x661.jpg">
            <a:hlinkClick r:id="rId4"/>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99611" y="3645024"/>
            <a:ext cx="1936885" cy="2667397"/>
          </a:xfrm>
          <a:prstGeom prst="rect">
            <a:avLst/>
          </a:prstGeom>
          <a:noFill/>
          <a:extLst>
            <a:ext uri="{909E8E84-426E-40DD-AFC4-6F175D3DCCD1}">
              <a14:hiddenFill xmlns:a14="http://schemas.microsoft.com/office/drawing/2010/main">
                <a:solidFill>
                  <a:srgbClr val="FFFFFF"/>
                </a:solidFill>
              </a14:hiddenFill>
            </a:ext>
          </a:extLst>
        </p:spPr>
      </p:pic>
      <p:sp>
        <p:nvSpPr>
          <p:cNvPr id="6"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a:t>P2.4 – Preparing the Animation – Acknowledging Sources</a:t>
            </a:r>
          </a:p>
        </p:txBody>
      </p:sp>
    </p:spTree>
    <p:extLst>
      <p:ext uri="{BB962C8B-B14F-4D97-AF65-F5344CB8AC3E}">
        <p14:creationId xmlns:p14="http://schemas.microsoft.com/office/powerpoint/2010/main" val="3611543988"/>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1" y="720080"/>
            <a:ext cx="8784977" cy="5445224"/>
          </a:xfrm>
        </p:spPr>
        <p:txBody>
          <a:bodyPr>
            <a:noAutofit/>
          </a:bodyPr>
          <a:lstStyle/>
          <a:p>
            <a:pPr marL="269875" indent="-255588"/>
            <a:r>
              <a:rPr lang="en-GB" sz="1950" dirty="0" smtClean="0">
                <a:latin typeface="Calibri" pitchFamily="34" charset="0"/>
                <a:cs typeface="Calibri" pitchFamily="34" charset="0"/>
              </a:rPr>
              <a:t>Why is it important to </a:t>
            </a:r>
            <a:r>
              <a:rPr lang="en-GB" sz="1950" b="1" dirty="0" smtClean="0">
                <a:latin typeface="Calibri" pitchFamily="34" charset="0"/>
                <a:cs typeface="Calibri" pitchFamily="34" charset="0"/>
              </a:rPr>
              <a:t>acknowledge</a:t>
            </a:r>
            <a:r>
              <a:rPr lang="en-GB" sz="1950" dirty="0" smtClean="0">
                <a:latin typeface="Calibri" pitchFamily="34" charset="0"/>
                <a:cs typeface="Calibri" pitchFamily="34" charset="0"/>
              </a:rPr>
              <a:t> where </a:t>
            </a:r>
            <a:br>
              <a:rPr lang="en-GB" sz="1950" dirty="0" smtClean="0">
                <a:latin typeface="Calibri" pitchFamily="34" charset="0"/>
                <a:cs typeface="Calibri" pitchFamily="34" charset="0"/>
              </a:rPr>
            </a:br>
            <a:r>
              <a:rPr lang="en-GB" sz="1950" dirty="0" smtClean="0">
                <a:latin typeface="Calibri" pitchFamily="34" charset="0"/>
                <a:cs typeface="Calibri" pitchFamily="34" charset="0"/>
              </a:rPr>
              <a:t>information comes from and who will know. All </a:t>
            </a:r>
            <a:br>
              <a:rPr lang="en-GB" sz="1950" dirty="0" smtClean="0">
                <a:latin typeface="Calibri" pitchFamily="34" charset="0"/>
                <a:cs typeface="Calibri" pitchFamily="34" charset="0"/>
              </a:rPr>
            </a:br>
            <a:r>
              <a:rPr lang="en-GB" sz="1950" dirty="0" smtClean="0">
                <a:latin typeface="Calibri" pitchFamily="34" charset="0"/>
                <a:cs typeface="Calibri" pitchFamily="34" charset="0"/>
              </a:rPr>
              <a:t>books need to acknowledge their sources as a </a:t>
            </a:r>
            <a:br>
              <a:rPr lang="en-GB" sz="1950" dirty="0" smtClean="0">
                <a:latin typeface="Calibri" pitchFamily="34" charset="0"/>
                <a:cs typeface="Calibri" pitchFamily="34" charset="0"/>
              </a:rPr>
            </a:br>
            <a:r>
              <a:rPr lang="en-GB" sz="1950" dirty="0" smtClean="0">
                <a:latin typeface="Calibri" pitchFamily="34" charset="0"/>
                <a:cs typeface="Calibri" pitchFamily="34" charset="0"/>
              </a:rPr>
              <a:t>matter of principle to show the information is from </a:t>
            </a:r>
            <a:br>
              <a:rPr lang="en-GB" sz="1950" dirty="0" smtClean="0">
                <a:latin typeface="Calibri" pitchFamily="34" charset="0"/>
                <a:cs typeface="Calibri" pitchFamily="34" charset="0"/>
              </a:rPr>
            </a:br>
            <a:r>
              <a:rPr lang="en-GB" sz="1950" dirty="0" smtClean="0">
                <a:latin typeface="Calibri" pitchFamily="34" charset="0"/>
                <a:cs typeface="Calibri" pitchFamily="34" charset="0"/>
              </a:rPr>
              <a:t>somewhere reputable. There are two sources of </a:t>
            </a:r>
            <a:br>
              <a:rPr lang="en-GB" sz="1950" dirty="0" smtClean="0">
                <a:latin typeface="Calibri" pitchFamily="34" charset="0"/>
                <a:cs typeface="Calibri" pitchFamily="34" charset="0"/>
              </a:rPr>
            </a:br>
            <a:r>
              <a:rPr lang="en-GB" sz="1950" dirty="0" smtClean="0">
                <a:latin typeface="Calibri" pitchFamily="34" charset="0"/>
                <a:cs typeface="Calibri" pitchFamily="34" charset="0"/>
              </a:rPr>
              <a:t>information, primary and secondary, primary is things you know and use, secondary is other peoples work.</a:t>
            </a:r>
          </a:p>
          <a:p>
            <a:pPr marL="269875" indent="-255588"/>
            <a:r>
              <a:rPr lang="en-GB" sz="1950" dirty="0" smtClean="0">
                <a:latin typeface="Calibri" pitchFamily="34" charset="0"/>
                <a:cs typeface="Calibri" pitchFamily="34" charset="0"/>
              </a:rPr>
              <a:t>At university level this is vital, primary sources of information are the direct link to written material, the original thoughts, the first of their kind, secondary sources are those who wrote about those sources.</a:t>
            </a:r>
          </a:p>
          <a:p>
            <a:pPr marL="269875" indent="-255588"/>
            <a:r>
              <a:rPr lang="en-GB" sz="1950" dirty="0" smtClean="0">
                <a:latin typeface="Calibri" pitchFamily="34" charset="0"/>
                <a:cs typeface="Calibri" pitchFamily="34" charset="0"/>
              </a:rPr>
              <a:t>People who make images, write text etc. often appreciate being acknowledged as the originator of the source, it can fund them, lead to more business etc.</a:t>
            </a:r>
          </a:p>
          <a:p>
            <a:pPr marL="269875" indent="-255588"/>
            <a:r>
              <a:rPr lang="en-GB" sz="1950" b="1" dirty="0" smtClean="0">
                <a:latin typeface="Calibri" pitchFamily="34" charset="0"/>
                <a:cs typeface="Calibri" pitchFamily="34" charset="0"/>
              </a:rPr>
              <a:t>Reference sources</a:t>
            </a:r>
            <a:r>
              <a:rPr lang="en-GB" sz="1950" dirty="0">
                <a:latin typeface="Calibri" pitchFamily="34" charset="0"/>
                <a:cs typeface="Calibri" pitchFamily="34" charset="0"/>
              </a:rPr>
              <a:t> </a:t>
            </a:r>
            <a:r>
              <a:rPr lang="en-GB" sz="1950" dirty="0" smtClean="0">
                <a:latin typeface="Calibri" pitchFamily="34" charset="0"/>
                <a:cs typeface="Calibri" pitchFamily="34" charset="0"/>
              </a:rPr>
              <a:t>– referencing is good practice, it allows a company to see where the material comes from, it shows that the information is genuine, it allows the user to find the original work and read more. References are written is different ways, good practice is to refer to the Author first, then Book, then Publisher, then Date and Reprint Number, then Page Number. This is the expectation.</a:t>
            </a:r>
          </a:p>
        </p:txBody>
      </p:sp>
      <p:pic>
        <p:nvPicPr>
          <p:cNvPr id="3074" name="Picture 2" descr="http://i160.photobucket.com/albums/t161/aznpryde1/Screenshot4.jpg">
            <a:hlinkClick r:id="rId3"/>
          </p:cNvPr>
          <p:cNvPicPr>
            <a:picLocks noChangeAspect="1" noChangeArrowheads="1"/>
          </p:cNvPicPr>
          <p:nvPr/>
        </p:nvPicPr>
        <p:blipFill rotWithShape="1">
          <a:blip r:embed="rId4">
            <a:extLst>
              <a:ext uri="{28A0092B-C50C-407E-A947-70E740481C1C}">
                <a14:useLocalDpi xmlns:a14="http://schemas.microsoft.com/office/drawing/2010/main" val="0"/>
              </a:ext>
            </a:extLst>
          </a:blip>
          <a:srcRect l="12625" r="13583" b="64298"/>
          <a:stretch/>
        </p:blipFill>
        <p:spPr bwMode="auto">
          <a:xfrm>
            <a:off x="5868144" y="754138"/>
            <a:ext cx="3165057" cy="1090686"/>
          </a:xfrm>
          <a:prstGeom prst="rect">
            <a:avLst/>
          </a:prstGeom>
          <a:noFill/>
          <a:extLst>
            <a:ext uri="{909E8E84-426E-40DD-AFC4-6F175D3DCCD1}">
              <a14:hiddenFill xmlns:a14="http://schemas.microsoft.com/office/drawing/2010/main">
                <a:solidFill>
                  <a:srgbClr val="FFFFFF"/>
                </a:solidFill>
              </a14:hiddenFill>
            </a:ext>
          </a:extLst>
        </p:spPr>
      </p:pic>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P2.4 – Client Specifications – Ethical Implications</a:t>
            </a:r>
            <a:endParaRPr lang="en-GB" sz="3200" dirty="0"/>
          </a:p>
        </p:txBody>
      </p:sp>
    </p:spTree>
    <p:extLst>
      <p:ext uri="{BB962C8B-B14F-4D97-AF65-F5344CB8AC3E}">
        <p14:creationId xmlns:p14="http://schemas.microsoft.com/office/powerpoint/2010/main" val="310850883"/>
      </p:ext>
    </p:extLst>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6480720" cy="4464496"/>
          </a:xfrm>
        </p:spPr>
        <p:txBody>
          <a:bodyPr>
            <a:noAutofit/>
          </a:bodyPr>
          <a:lstStyle/>
          <a:p>
            <a:pPr marL="252413" indent="-252413"/>
            <a:r>
              <a:rPr lang="en-GB" sz="1940" b="1" dirty="0" smtClean="0">
                <a:latin typeface="Calibri" pitchFamily="34" charset="0"/>
                <a:cs typeface="Calibri" pitchFamily="34" charset="0"/>
              </a:rPr>
              <a:t>Misrepresentation </a:t>
            </a:r>
            <a:r>
              <a:rPr lang="en-GB" sz="1940" dirty="0" smtClean="0">
                <a:latin typeface="Calibri" pitchFamily="34" charset="0"/>
                <a:cs typeface="Calibri" pitchFamily="34" charset="0"/>
              </a:rPr>
              <a:t>– Images can offend, we do not always see why they might offend but they can. It is not always possible to be PC in our selection of images, too tall, too short, too many men, too many thin people, too many this or that. It is companies intention to avoid this but it is difficult. For your buttons and navigation bar this should be fine but for the banner, the choice of images, the shapes, the sizes, who wears them etc. needs to be a consideration.</a:t>
            </a:r>
          </a:p>
          <a:p>
            <a:pPr marL="255588" indent="-255588"/>
            <a:r>
              <a:rPr lang="en-GB" sz="1940" b="1" dirty="0">
                <a:latin typeface="Calibri" pitchFamily="34" charset="0"/>
                <a:cs typeface="Calibri" pitchFamily="34" charset="0"/>
              </a:rPr>
              <a:t>E</a:t>
            </a:r>
            <a:r>
              <a:rPr lang="en-GB" sz="1940" b="1" dirty="0" smtClean="0">
                <a:latin typeface="Calibri" pitchFamily="34" charset="0"/>
                <a:cs typeface="Calibri" pitchFamily="34" charset="0"/>
              </a:rPr>
              <a:t>nsuring </a:t>
            </a:r>
            <a:r>
              <a:rPr lang="en-GB" sz="1940" b="1" dirty="0">
                <a:latin typeface="Calibri" pitchFamily="34" charset="0"/>
                <a:cs typeface="Calibri" pitchFamily="34" charset="0"/>
              </a:rPr>
              <a:t>images are appropriate for intended audience </a:t>
            </a:r>
            <a:r>
              <a:rPr lang="en-GB" sz="1940" b="1" dirty="0" smtClean="0">
                <a:latin typeface="Calibri" pitchFamily="34" charset="0"/>
                <a:cs typeface="Calibri" pitchFamily="34" charset="0"/>
              </a:rPr>
              <a:t>age</a:t>
            </a:r>
            <a:r>
              <a:rPr lang="en-GB" sz="1940" dirty="0">
                <a:latin typeface="Calibri" pitchFamily="34" charset="0"/>
                <a:cs typeface="Calibri" pitchFamily="34" charset="0"/>
              </a:rPr>
              <a:t> </a:t>
            </a:r>
            <a:r>
              <a:rPr lang="en-GB" sz="1940" dirty="0" smtClean="0">
                <a:latin typeface="Calibri" pitchFamily="34" charset="0"/>
                <a:cs typeface="Calibri" pitchFamily="34" charset="0"/>
              </a:rPr>
              <a:t>– Similarly just because you think the image is good and clear and appropriate, your target audience may not like it. If you are too general they will not feel valued or targeted, if you are too specific you may alienate impulse buyers. </a:t>
            </a:r>
          </a:p>
          <a:p>
            <a:pPr marL="109728" indent="0">
              <a:buNone/>
            </a:pPr>
            <a:r>
              <a:rPr lang="en-GB" sz="1940" b="1" dirty="0" smtClean="0">
                <a:latin typeface="Calibri" pitchFamily="34" charset="0"/>
                <a:cs typeface="Calibri" pitchFamily="34" charset="0"/>
              </a:rPr>
              <a:t>P2.4</a:t>
            </a:r>
            <a:r>
              <a:rPr lang="en-GB" sz="1940" dirty="0" smtClean="0">
                <a:latin typeface="Calibri" pitchFamily="34" charset="0"/>
                <a:cs typeface="Calibri" pitchFamily="34" charset="0"/>
              </a:rPr>
              <a:t> </a:t>
            </a:r>
            <a:r>
              <a:rPr lang="en-GB" sz="1940" dirty="0">
                <a:latin typeface="Calibri" pitchFamily="34" charset="0"/>
                <a:cs typeface="Calibri" pitchFamily="34" charset="0"/>
              </a:rPr>
              <a:t>– </a:t>
            </a:r>
            <a:r>
              <a:rPr lang="en-GB" sz="1940" b="1" dirty="0">
                <a:latin typeface="Calibri" pitchFamily="34" charset="0"/>
                <a:cs typeface="Calibri" pitchFamily="34" charset="0"/>
              </a:rPr>
              <a:t>Task </a:t>
            </a:r>
            <a:r>
              <a:rPr lang="en-GB" sz="1940" b="1" dirty="0" smtClean="0">
                <a:latin typeface="Calibri" pitchFamily="34" charset="0"/>
                <a:cs typeface="Calibri" pitchFamily="34" charset="0"/>
              </a:rPr>
              <a:t>13 </a:t>
            </a:r>
            <a:r>
              <a:rPr lang="en-GB" sz="1940" b="1" dirty="0">
                <a:latin typeface="Calibri" pitchFamily="34" charset="0"/>
                <a:cs typeface="Calibri" pitchFamily="34" charset="0"/>
              </a:rPr>
              <a:t>– </a:t>
            </a:r>
            <a:r>
              <a:rPr lang="en-GB" sz="1940" dirty="0" smtClean="0">
                <a:latin typeface="Calibri" pitchFamily="34" charset="0"/>
                <a:cs typeface="Calibri" pitchFamily="34" charset="0"/>
              </a:rPr>
              <a:t>In terms of Referencing, Causing Offence and your Target Audience, state and explain the importance of ethical considerations within your digital products.</a:t>
            </a:r>
            <a:endParaRPr lang="en-GB" sz="1940" dirty="0">
              <a:latin typeface="Calibri" pitchFamily="34" charset="0"/>
              <a:cs typeface="Calibri" pitchFamily="34" charset="0"/>
            </a:endParaRPr>
          </a:p>
          <a:p>
            <a:endParaRPr lang="en-GB" sz="1940" dirty="0">
              <a:latin typeface="Calibri" pitchFamily="34" charset="0"/>
              <a:cs typeface="Calibri" pitchFamily="34" charset="0"/>
            </a:endParaRP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P2.4 – Client Specifications – Ethical Implications</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2813036713"/>
              </p:ext>
            </p:extLst>
          </p:nvPr>
        </p:nvGraphicFramePr>
        <p:xfrm>
          <a:off x="251520" y="6021288"/>
          <a:ext cx="8712969" cy="370840"/>
        </p:xfrm>
        <a:graphic>
          <a:graphicData uri="http://schemas.openxmlformats.org/drawingml/2006/table">
            <a:tbl>
              <a:tblPr firstRow="1" bandRow="1">
                <a:tableStyleId>{5C22544A-7EE6-4342-B048-85BDC9FD1C3A}</a:tableStyleId>
              </a:tblPr>
              <a:tblGrid>
                <a:gridCol w="1728192"/>
                <a:gridCol w="1800200"/>
                <a:gridCol w="5184577"/>
              </a:tblGrid>
              <a:tr h="370840">
                <a:tc>
                  <a:txBody>
                    <a:bodyPr/>
                    <a:lstStyle/>
                    <a:p>
                      <a:pPr algn="ctr"/>
                      <a:r>
                        <a:rPr lang="en-GB" sz="1600" b="1" dirty="0" smtClean="0">
                          <a:latin typeface="Calibri" pitchFamily="34" charset="0"/>
                          <a:cs typeface="Calibri" pitchFamily="34" charset="0"/>
                        </a:rPr>
                        <a:t>Reference sources</a:t>
                      </a:r>
                      <a:r>
                        <a:rPr lang="en-GB" sz="1600" dirty="0" smtClean="0">
                          <a:latin typeface="Calibri" pitchFamily="34" charset="0"/>
                          <a:cs typeface="Calibri" pitchFamily="34" charset="0"/>
                        </a:rPr>
                        <a:t> </a:t>
                      </a:r>
                      <a:endParaRPr lang="en-GB" sz="1600" dirty="0"/>
                    </a:p>
                  </a:txBody>
                  <a:tcPr/>
                </a:tc>
                <a:tc>
                  <a:txBody>
                    <a:bodyPr/>
                    <a:lstStyle/>
                    <a:p>
                      <a:pPr algn="ctr"/>
                      <a:r>
                        <a:rPr lang="en-GB" sz="1600" b="1" dirty="0" smtClean="0">
                          <a:latin typeface="Calibri" pitchFamily="34" charset="0"/>
                          <a:cs typeface="Calibri" pitchFamily="34" charset="0"/>
                        </a:rPr>
                        <a:t>Misrepresentation </a:t>
                      </a:r>
                      <a:endParaRPr lang="en-GB" sz="1600" dirty="0"/>
                    </a:p>
                  </a:txBody>
                  <a:tcPr/>
                </a:tc>
                <a:tc>
                  <a:txBody>
                    <a:bodyPr/>
                    <a:lstStyle/>
                    <a:p>
                      <a:pPr algn="ctr"/>
                      <a:r>
                        <a:rPr lang="en-GB" sz="1600" b="1" dirty="0" smtClean="0">
                          <a:latin typeface="Calibri" pitchFamily="34" charset="0"/>
                          <a:cs typeface="Calibri" pitchFamily="34" charset="0"/>
                        </a:rPr>
                        <a:t>Ensuring images are appropriate for intended audience age</a:t>
                      </a:r>
                      <a:r>
                        <a:rPr lang="en-GB" sz="1600" dirty="0" smtClean="0">
                          <a:latin typeface="Calibri" pitchFamily="34" charset="0"/>
                          <a:cs typeface="Calibri" pitchFamily="34" charset="0"/>
                        </a:rPr>
                        <a:t> </a:t>
                      </a:r>
                      <a:endParaRPr lang="en-GB" sz="1600" dirty="0"/>
                    </a:p>
                  </a:txBody>
                  <a:tcPr/>
                </a:tc>
              </a:tr>
            </a:tbl>
          </a:graphicData>
        </a:graphic>
      </p:graphicFrame>
    </p:spTree>
    <p:extLst>
      <p:ext uri="{BB962C8B-B14F-4D97-AF65-F5344CB8AC3E}">
        <p14:creationId xmlns:p14="http://schemas.microsoft.com/office/powerpoint/2010/main" val="3973743116"/>
      </p:ext>
    </p:extLst>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12968" cy="5256584"/>
          </a:xfrm>
        </p:spPr>
        <p:txBody>
          <a:bodyPr>
            <a:noAutofit/>
          </a:bodyPr>
          <a:lstStyle/>
          <a:p>
            <a:r>
              <a:rPr lang="en-GB" sz="1800" dirty="0" smtClean="0">
                <a:latin typeface="Calibri" pitchFamily="34" charset="0"/>
                <a:cs typeface="Calibri" pitchFamily="34" charset="0"/>
              </a:rPr>
              <a:t>Throughout the preparation stage you should have had the clients needs in mind, specified in </a:t>
            </a:r>
            <a:r>
              <a:rPr lang="en-GB" sz="1800" b="1" dirty="0" smtClean="0">
                <a:latin typeface="Calibri" pitchFamily="34" charset="0"/>
                <a:cs typeface="Calibri" pitchFamily="34" charset="0"/>
              </a:rPr>
              <a:t>Task 1</a:t>
            </a:r>
            <a:r>
              <a:rPr lang="en-GB" sz="1800" dirty="0" smtClean="0">
                <a:latin typeface="Calibri" pitchFamily="34" charset="0"/>
                <a:cs typeface="Calibri" pitchFamily="34" charset="0"/>
              </a:rPr>
              <a:t>. What good is a project unless the client is happy, it could be the best animated banner in the world but not good enough if the needs are not met.</a:t>
            </a:r>
          </a:p>
          <a:p>
            <a:r>
              <a:rPr lang="en-GB" sz="1800" dirty="0" smtClean="0">
                <a:latin typeface="Calibri" pitchFamily="34" charset="0"/>
                <a:cs typeface="Calibri" pitchFamily="34" charset="0"/>
              </a:rPr>
              <a:t>Needs of the Client – Demonstrate with evidence from task 1, how you will meet the needs of the client f the project is created based on these designs.</a:t>
            </a:r>
          </a:p>
          <a:p>
            <a:r>
              <a:rPr lang="en-GB" sz="1800" dirty="0" smtClean="0">
                <a:latin typeface="Calibri" pitchFamily="34" charset="0"/>
                <a:cs typeface="Calibri" pitchFamily="34" charset="0"/>
              </a:rPr>
              <a:t>Suitable for the Output Medium</a:t>
            </a:r>
          </a:p>
          <a:p>
            <a:pPr lvl="1"/>
            <a:r>
              <a:rPr lang="en-GB" sz="1800" b="1" dirty="0" smtClean="0">
                <a:latin typeface="Calibri" pitchFamily="34" charset="0"/>
                <a:cs typeface="Calibri" pitchFamily="34" charset="0"/>
              </a:rPr>
              <a:t>File Type </a:t>
            </a:r>
            <a:r>
              <a:rPr lang="en-GB" sz="1800" dirty="0" smtClean="0">
                <a:latin typeface="Calibri" pitchFamily="34" charset="0"/>
                <a:cs typeface="Calibri" pitchFamily="34" charset="0"/>
              </a:rPr>
              <a:t>– Demonstrate and show the file type, right click and select properties on the saved files and show the advanced details and match these against those specifies in Task 1.</a:t>
            </a:r>
          </a:p>
          <a:p>
            <a:pPr lvl="1"/>
            <a:r>
              <a:rPr lang="en-GB" sz="1800" b="1" dirty="0" smtClean="0">
                <a:latin typeface="Calibri" pitchFamily="34" charset="0"/>
                <a:cs typeface="Calibri" pitchFamily="34" charset="0"/>
              </a:rPr>
              <a:t>File Size </a:t>
            </a:r>
            <a:r>
              <a:rPr lang="en-GB" sz="1800" dirty="0" smtClean="0">
                <a:latin typeface="Calibri" pitchFamily="34" charset="0"/>
                <a:cs typeface="Calibri" pitchFamily="34" charset="0"/>
              </a:rPr>
              <a:t>- </a:t>
            </a:r>
            <a:r>
              <a:rPr lang="en-GB" sz="1800" dirty="0">
                <a:latin typeface="Calibri" pitchFamily="34" charset="0"/>
                <a:cs typeface="Calibri" pitchFamily="34" charset="0"/>
              </a:rPr>
              <a:t>Demonstrate and show the file </a:t>
            </a:r>
            <a:r>
              <a:rPr lang="en-GB" sz="1800" dirty="0" smtClean="0">
                <a:latin typeface="Calibri" pitchFamily="34" charset="0"/>
                <a:cs typeface="Calibri" pitchFamily="34" charset="0"/>
              </a:rPr>
              <a:t>size, </a:t>
            </a:r>
            <a:r>
              <a:rPr lang="en-GB" sz="1800" dirty="0">
                <a:latin typeface="Calibri" pitchFamily="34" charset="0"/>
                <a:cs typeface="Calibri" pitchFamily="34" charset="0"/>
              </a:rPr>
              <a:t>right click and select properties on the saved files and show the advanced details and match these against those specifies in Task </a:t>
            </a:r>
            <a:r>
              <a:rPr lang="en-GB" sz="1800" dirty="0" smtClean="0">
                <a:latin typeface="Calibri" pitchFamily="34" charset="0"/>
                <a:cs typeface="Calibri" pitchFamily="34" charset="0"/>
              </a:rPr>
              <a:t>1, or resize and crop the images to meet the clients needs.</a:t>
            </a:r>
            <a:endParaRPr lang="en-GB" sz="1800" dirty="0">
              <a:latin typeface="Calibri" pitchFamily="34" charset="0"/>
              <a:cs typeface="Calibri" pitchFamily="34" charset="0"/>
            </a:endParaRPr>
          </a:p>
          <a:p>
            <a:pPr lvl="1"/>
            <a:r>
              <a:rPr lang="en-GB" sz="1800" b="1" dirty="0" smtClean="0">
                <a:latin typeface="Calibri" pitchFamily="34" charset="0"/>
                <a:cs typeface="Calibri" pitchFamily="34" charset="0"/>
              </a:rPr>
              <a:t>Optimisation and Compression Ratios </a:t>
            </a:r>
            <a:r>
              <a:rPr lang="en-GB" sz="1800" dirty="0" smtClean="0">
                <a:latin typeface="Calibri" pitchFamily="34" charset="0"/>
                <a:cs typeface="Calibri" pitchFamily="34" charset="0"/>
              </a:rPr>
              <a:t>– Go into </a:t>
            </a:r>
            <a:r>
              <a:rPr lang="en-GB" sz="1800" b="1" dirty="0" smtClean="0">
                <a:latin typeface="Calibri" pitchFamily="34" charset="0"/>
                <a:cs typeface="Calibri" pitchFamily="34" charset="0"/>
              </a:rPr>
              <a:t>Windows Picture Manager</a:t>
            </a:r>
            <a:r>
              <a:rPr lang="en-GB" sz="1800" dirty="0" smtClean="0">
                <a:latin typeface="Calibri" pitchFamily="34" charset="0"/>
                <a:cs typeface="Calibri" pitchFamily="34" charset="0"/>
              </a:rPr>
              <a:t> and reduce or crop or change the specifications of the images to optimise them for to suit the clients needs.</a:t>
            </a:r>
            <a:endParaRPr lang="en-GB" sz="1800" dirty="0">
              <a:latin typeface="Calibri" pitchFamily="34" charset="0"/>
              <a:cs typeface="Calibri" pitchFamily="34" charset="0"/>
            </a:endParaRPr>
          </a:p>
          <a:p>
            <a:pPr marL="109728" indent="0">
              <a:buNone/>
            </a:pPr>
            <a:r>
              <a:rPr lang="en-GB" sz="1800" b="1" dirty="0" smtClean="0">
                <a:latin typeface="Calibri" pitchFamily="34" charset="0"/>
                <a:cs typeface="Calibri" pitchFamily="34" charset="0"/>
              </a:rPr>
              <a:t>D2.1 – Task 14 - </a:t>
            </a:r>
            <a:r>
              <a:rPr lang="en-GB" sz="1800" dirty="0" smtClean="0">
                <a:latin typeface="Calibri" pitchFamily="34" charset="0"/>
                <a:cs typeface="Calibri" pitchFamily="34" charset="0"/>
              </a:rPr>
              <a:t>Justify </a:t>
            </a:r>
            <a:r>
              <a:rPr lang="en-GB" sz="1800" dirty="0">
                <a:latin typeface="Calibri" pitchFamily="34" charset="0"/>
                <a:cs typeface="Calibri" pitchFamily="34" charset="0"/>
              </a:rPr>
              <a:t>how the design will meet the needs of the client and how it is suitable for the intended output medium this should include decisions made on the file type and size and optimisation and compression ratios that will be used and </a:t>
            </a:r>
            <a:r>
              <a:rPr lang="en-GB" sz="1800" dirty="0" smtClean="0">
                <a:latin typeface="Calibri" pitchFamily="34" charset="0"/>
                <a:cs typeface="Calibri" pitchFamily="34" charset="0"/>
              </a:rPr>
              <a:t>why.</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D2.1 – Meeting the Client Specifications</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3373149588"/>
              </p:ext>
            </p:extLst>
          </p:nvPr>
        </p:nvGraphicFramePr>
        <p:xfrm>
          <a:off x="107504" y="6021288"/>
          <a:ext cx="8964489" cy="370840"/>
        </p:xfrm>
        <a:graphic>
          <a:graphicData uri="http://schemas.openxmlformats.org/drawingml/2006/table">
            <a:tbl>
              <a:tblPr firstRow="1" bandRow="1">
                <a:tableStyleId>{5C22544A-7EE6-4342-B048-85BDC9FD1C3A}</a:tableStyleId>
              </a:tblPr>
              <a:tblGrid>
                <a:gridCol w="2160240"/>
                <a:gridCol w="2160240"/>
                <a:gridCol w="4644009"/>
              </a:tblGrid>
              <a:tr h="370840">
                <a:tc>
                  <a:txBody>
                    <a:bodyPr/>
                    <a:lstStyle/>
                    <a:p>
                      <a:pPr algn="ctr"/>
                      <a:r>
                        <a:rPr lang="en-GB" sz="1800" b="1" dirty="0" smtClean="0">
                          <a:latin typeface="Calibri" pitchFamily="34" charset="0"/>
                          <a:cs typeface="Calibri" pitchFamily="34" charset="0"/>
                        </a:rPr>
                        <a:t>File Type </a:t>
                      </a:r>
                      <a:endParaRPr lang="en-GB" dirty="0"/>
                    </a:p>
                  </a:txBody>
                  <a:tcPr/>
                </a:tc>
                <a:tc>
                  <a:txBody>
                    <a:bodyPr/>
                    <a:lstStyle/>
                    <a:p>
                      <a:pPr algn="ctr"/>
                      <a:r>
                        <a:rPr lang="en-GB" sz="1800" b="1" dirty="0" smtClean="0">
                          <a:latin typeface="Calibri" pitchFamily="34" charset="0"/>
                          <a:cs typeface="Calibri" pitchFamily="34" charset="0"/>
                        </a:rPr>
                        <a:t>File Size </a:t>
                      </a:r>
                      <a:endParaRPr lang="en-GB" dirty="0"/>
                    </a:p>
                  </a:txBody>
                  <a:tcPr/>
                </a:tc>
                <a:tc>
                  <a:txBody>
                    <a:bodyPr/>
                    <a:lstStyle/>
                    <a:p>
                      <a:pPr algn="ctr"/>
                      <a:r>
                        <a:rPr lang="en-GB" sz="1800" b="1" dirty="0" smtClean="0">
                          <a:latin typeface="Calibri" pitchFamily="34" charset="0"/>
                          <a:cs typeface="Calibri" pitchFamily="34" charset="0"/>
                        </a:rPr>
                        <a:t>Optimisation and Compression Ratios </a:t>
                      </a:r>
                      <a:endParaRPr lang="en-GB" dirty="0"/>
                    </a:p>
                  </a:txBody>
                  <a:tcPr/>
                </a:tc>
              </a:tr>
            </a:tbl>
          </a:graphicData>
        </a:graphic>
      </p:graphicFrame>
    </p:spTree>
    <p:extLst>
      <p:ext uri="{BB962C8B-B14F-4D97-AF65-F5344CB8AC3E}">
        <p14:creationId xmlns:p14="http://schemas.microsoft.com/office/powerpoint/2010/main" val="560133906"/>
      </p:ext>
    </p:extLst>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79512" y="692696"/>
            <a:ext cx="8712968" cy="5112568"/>
          </a:xfrm>
        </p:spPr>
        <p:txBody>
          <a:bodyPr>
            <a:noAutofit/>
          </a:bodyPr>
          <a:lstStyle/>
          <a:p>
            <a:r>
              <a:rPr lang="en-GB" sz="1800" dirty="0" smtClean="0">
                <a:latin typeface="Calibri" pitchFamily="34" charset="0"/>
                <a:cs typeface="Calibri" pitchFamily="34" charset="0"/>
              </a:rPr>
              <a:t>Throughout the preparation stage you should have had the clients needs in mind, specified in </a:t>
            </a:r>
            <a:r>
              <a:rPr lang="en-GB" sz="1800" b="1" dirty="0" smtClean="0">
                <a:latin typeface="Calibri" pitchFamily="34" charset="0"/>
                <a:cs typeface="Calibri" pitchFamily="34" charset="0"/>
              </a:rPr>
              <a:t>Task 1</a:t>
            </a:r>
            <a:r>
              <a:rPr lang="en-GB" sz="1800" dirty="0" smtClean="0">
                <a:latin typeface="Calibri" pitchFamily="34" charset="0"/>
                <a:cs typeface="Calibri" pitchFamily="34" charset="0"/>
              </a:rPr>
              <a:t>. You will need to make sure that the size of the graphics, the shape (portrait or landscape), the colour schemes chosen etc. are consistent when making the animation.</a:t>
            </a:r>
          </a:p>
          <a:p>
            <a:pPr lvl="1"/>
            <a:r>
              <a:rPr lang="en-GB" sz="1800" b="1" dirty="0" smtClean="0">
                <a:latin typeface="Calibri" pitchFamily="34" charset="0"/>
                <a:cs typeface="Calibri" pitchFamily="34" charset="0"/>
              </a:rPr>
              <a:t>Physical Size</a:t>
            </a:r>
            <a:r>
              <a:rPr lang="en-GB" sz="1800" dirty="0" smtClean="0">
                <a:latin typeface="Calibri" pitchFamily="34" charset="0"/>
                <a:cs typeface="Calibri" pitchFamily="34" charset="0"/>
              </a:rPr>
              <a:t> – The animation should not take more than 3 seconds to load, even on a fast broadband connection and any animation is the sum of the parts within it. Demonstrate that the files used are not too large and demonstrate reducing them to make the overall animation smaller.</a:t>
            </a:r>
          </a:p>
          <a:p>
            <a:pPr lvl="1"/>
            <a:r>
              <a:rPr lang="en-GB" sz="1800" b="1" dirty="0" smtClean="0">
                <a:latin typeface="Calibri" pitchFamily="34" charset="0"/>
                <a:cs typeface="Calibri" pitchFamily="34" charset="0"/>
              </a:rPr>
              <a:t>Colour Schemes</a:t>
            </a:r>
            <a:r>
              <a:rPr lang="en-GB" sz="1800" dirty="0" smtClean="0">
                <a:latin typeface="Calibri" pitchFamily="34" charset="0"/>
                <a:cs typeface="Calibri" pitchFamily="34" charset="0"/>
              </a:rPr>
              <a:t> – Consistency, the animation needs to be consistent with the images used, the background, the text colour etc. In Task 1 you should have a colour theme, demonstrate tat the images used and the text you plan on creating are consistent with this theme.</a:t>
            </a:r>
          </a:p>
          <a:p>
            <a:pPr lvl="1"/>
            <a:r>
              <a:rPr lang="en-GB" sz="1800" b="1" dirty="0" smtClean="0">
                <a:latin typeface="Calibri" pitchFamily="34" charset="0"/>
                <a:cs typeface="Calibri" pitchFamily="34" charset="0"/>
              </a:rPr>
              <a:t>Overall look of sources materials</a:t>
            </a:r>
            <a:r>
              <a:rPr lang="en-GB" sz="1800" dirty="0" smtClean="0">
                <a:latin typeface="Calibri" pitchFamily="34" charset="0"/>
                <a:cs typeface="Calibri" pitchFamily="34" charset="0"/>
              </a:rPr>
              <a:t>– If the company is selling toys, then the colours used should be simple, primary, strong in depth. If the company is selling food stuffs then it should be red, green, not blue. Demonstrate how the planning materials and selected resources are in keeping with the client and website needs.</a:t>
            </a:r>
          </a:p>
          <a:p>
            <a:pPr marL="109728" indent="0">
              <a:buNone/>
            </a:pPr>
            <a:r>
              <a:rPr lang="en-GB" sz="1800" b="1" dirty="0" smtClean="0">
                <a:latin typeface="Calibri" pitchFamily="34" charset="0"/>
                <a:cs typeface="Calibri" pitchFamily="34" charset="0"/>
              </a:rPr>
              <a:t>D2.2 – Task 15 - </a:t>
            </a:r>
            <a:r>
              <a:rPr lang="en-GB" sz="1800" dirty="0" smtClean="0">
                <a:latin typeface="Calibri" pitchFamily="34" charset="0"/>
                <a:cs typeface="Calibri" pitchFamily="34" charset="0"/>
              </a:rPr>
              <a:t>Justify </a:t>
            </a:r>
            <a:r>
              <a:rPr lang="en-GB" sz="1800" dirty="0">
                <a:latin typeface="Calibri" pitchFamily="34" charset="0"/>
                <a:cs typeface="Calibri" pitchFamily="34" charset="0"/>
              </a:rPr>
              <a:t>the aesthetics of the design with regard to the output medium in terms of physical size, colour schemes used</a:t>
            </a:r>
            <a:r>
              <a:rPr lang="en-GB" sz="1800" dirty="0" smtClean="0">
                <a:latin typeface="Calibri" pitchFamily="34" charset="0"/>
                <a:cs typeface="Calibri" pitchFamily="34" charset="0"/>
              </a:rPr>
              <a:t>.</a:t>
            </a:r>
          </a:p>
        </p:txBody>
      </p:sp>
      <p:sp>
        <p:nvSpPr>
          <p:cNvPr id="5"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3200" dirty="0" smtClean="0"/>
              <a:t>D2.2 – Meeting the Client Specifications</a:t>
            </a:r>
            <a:endParaRPr lang="en-GB" sz="3200" dirty="0"/>
          </a:p>
        </p:txBody>
      </p:sp>
      <p:graphicFrame>
        <p:nvGraphicFramePr>
          <p:cNvPr id="2" name="Table 1"/>
          <p:cNvGraphicFramePr>
            <a:graphicFrameLocks noGrp="1"/>
          </p:cNvGraphicFramePr>
          <p:nvPr>
            <p:extLst>
              <p:ext uri="{D42A27DB-BD31-4B8C-83A1-F6EECF244321}">
                <p14:modId xmlns:p14="http://schemas.microsoft.com/office/powerpoint/2010/main" val="3142130069"/>
              </p:ext>
            </p:extLst>
          </p:nvPr>
        </p:nvGraphicFramePr>
        <p:xfrm>
          <a:off x="251520" y="6021288"/>
          <a:ext cx="8640960" cy="370840"/>
        </p:xfrm>
        <a:graphic>
          <a:graphicData uri="http://schemas.openxmlformats.org/drawingml/2006/table">
            <a:tbl>
              <a:tblPr firstRow="1" bandRow="1">
                <a:tableStyleId>{5C22544A-7EE6-4342-B048-85BDC9FD1C3A}</a:tableStyleId>
              </a:tblPr>
              <a:tblGrid>
                <a:gridCol w="2376264"/>
                <a:gridCol w="2304256"/>
                <a:gridCol w="3960440"/>
              </a:tblGrid>
              <a:tr h="370840">
                <a:tc>
                  <a:txBody>
                    <a:bodyPr/>
                    <a:lstStyle/>
                    <a:p>
                      <a:pPr algn="ctr"/>
                      <a:r>
                        <a:rPr lang="en-GB" sz="1600" dirty="0" smtClean="0"/>
                        <a:t>Physical size</a:t>
                      </a:r>
                      <a:endParaRPr lang="en-GB" sz="1600" dirty="0"/>
                    </a:p>
                  </a:txBody>
                  <a:tcPr/>
                </a:tc>
                <a:tc>
                  <a:txBody>
                    <a:bodyPr/>
                    <a:lstStyle/>
                    <a:p>
                      <a:pPr algn="ctr"/>
                      <a:r>
                        <a:rPr lang="en-GB" sz="1600" dirty="0" smtClean="0"/>
                        <a:t>Colour Schemes</a:t>
                      </a:r>
                      <a:endParaRPr lang="en-GB" sz="1600" dirty="0"/>
                    </a:p>
                  </a:txBody>
                  <a:tcPr/>
                </a:tc>
                <a:tc>
                  <a:txBody>
                    <a:bodyPr/>
                    <a:lstStyle/>
                    <a:p>
                      <a:pPr algn="ctr"/>
                      <a:r>
                        <a:rPr lang="en-GB" sz="1600" dirty="0" smtClean="0"/>
                        <a:t>Overall look of sourced materials</a:t>
                      </a:r>
                      <a:endParaRPr lang="en-GB" sz="1600" dirty="0"/>
                    </a:p>
                  </a:txBody>
                  <a:tcPr/>
                </a:tc>
              </a:tr>
            </a:tbl>
          </a:graphicData>
        </a:graphic>
      </p:graphicFrame>
    </p:spTree>
    <p:extLst>
      <p:ext uri="{BB962C8B-B14F-4D97-AF65-F5344CB8AC3E}">
        <p14:creationId xmlns:p14="http://schemas.microsoft.com/office/powerpoint/2010/main" val="3158677051"/>
      </p:ext>
    </p:extLst>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816205810"/>
              </p:ext>
            </p:extLst>
          </p:nvPr>
        </p:nvGraphicFramePr>
        <p:xfrm>
          <a:off x="179512" y="836712"/>
          <a:ext cx="8784976" cy="5518404"/>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300" u="none" strike="noStrike" kern="1200" baseline="0" dirty="0" smtClean="0"/>
                        <a:t>Learning Outcome (LO) </a:t>
                      </a:r>
                    </a:p>
                    <a:p>
                      <a:r>
                        <a:rPr kumimoji="0" lang="en-GB" sz="1300" u="none" strike="noStrike" kern="1200" baseline="0" dirty="0" smtClean="0"/>
                        <a:t>The learner will:</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gridSpan="2">
                  <a:txBody>
                    <a:bodyPr/>
                    <a:lstStyle/>
                    <a:p>
                      <a:r>
                        <a:rPr kumimoji="0" lang="en-GB" sz="1300" u="none" strike="noStrike" kern="1200" baseline="0" smtClean="0"/>
                        <a:t>Pass </a:t>
                      </a:r>
                    </a:p>
                    <a:p>
                      <a:r>
                        <a:rPr kumimoji="0" lang="en-GB" sz="1300" u="none" strike="noStrike" kern="1200" baseline="0" smtClean="0"/>
                        <a:t>The assessment criteria are the pass requirements for this unit. </a:t>
                      </a:r>
                    </a:p>
                    <a:p>
                      <a:r>
                        <a:rPr kumimoji="0" lang="en-GB" sz="1300" u="none" strike="noStrike" kern="1200" baseline="0" smtClean="0"/>
                        <a:t>The learner can: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hMerge="1">
                  <a:txBody>
                    <a:bodyPr/>
                    <a:lstStyle/>
                    <a:p>
                      <a:endParaRPr lang="en-GB"/>
                    </a:p>
                  </a:txBody>
                  <a:tcPr/>
                </a:tc>
                <a:tc>
                  <a:txBody>
                    <a:bodyPr/>
                    <a:lstStyle/>
                    <a:p>
                      <a:r>
                        <a:rPr kumimoji="0" lang="en-GB" sz="1300" u="none" strike="noStrike" kern="1200" baseline="0" smtClean="0"/>
                        <a:t>Merit </a:t>
                      </a:r>
                    </a:p>
                    <a:p>
                      <a:r>
                        <a:rPr kumimoji="0" lang="en-GB" sz="1300" u="none" strike="noStrike" kern="1200" baseline="0" smtClean="0"/>
                        <a:t>For merit the evidence must show that, in addition to the pass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c>
                  <a:txBody>
                    <a:bodyPr/>
                    <a:lstStyle/>
                    <a:p>
                      <a:r>
                        <a:rPr kumimoji="0" lang="en-GB" sz="1300" u="none" strike="noStrike" kern="1200" baseline="0" smtClean="0"/>
                        <a:t>Distinction </a:t>
                      </a:r>
                    </a:p>
                    <a:p>
                      <a:r>
                        <a:rPr kumimoji="0" lang="en-GB" sz="1300" u="none" strike="noStrike" kern="1200" baseline="0" smtClean="0"/>
                        <a:t>For distinction the evidence must show that, in addition to the pass and merit criteria, the learner is able to: </a:t>
                      </a:r>
                      <a:endParaRPr kumimoji="0" lang="en-GB" sz="1300" b="0" i="0" u="none" strike="noStrike" kern="1200" baseline="0" dirty="0" smtClean="0">
                        <a:solidFill>
                          <a:schemeClr val="lt1"/>
                        </a:solidFill>
                        <a:latin typeface="Arial" pitchFamily="34" charset="0"/>
                        <a:ea typeface="+mn-ea"/>
                        <a:cs typeface="Arial" pitchFamily="34" charset="0"/>
                      </a:endParaRPr>
                    </a:p>
                  </a:txBody>
                  <a:tcPr/>
                </a:tc>
              </a:tr>
              <a:tr h="890459">
                <a:tc>
                  <a:txBody>
                    <a:bodyPr/>
                    <a:lstStyle/>
                    <a:p>
                      <a:r>
                        <a:rPr lang="en-GB" sz="1530" smtClean="0">
                          <a:latin typeface="Calibri" pitchFamily="34" charset="0"/>
                          <a:cs typeface="Calibri" pitchFamily="34" charset="0"/>
                        </a:rPr>
                        <a:t>1</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Understand uses and principles of web animation </a:t>
                      </a:r>
                    </a:p>
                  </a:txBody>
                  <a:tcPr/>
                </a:tc>
                <a:tc>
                  <a:txBody>
                    <a:bodyPr/>
                    <a:lstStyle/>
                    <a:p>
                      <a:r>
                        <a:rPr lang="en-GB" sz="1530" smtClean="0">
                          <a:latin typeface="Calibri" pitchFamily="34" charset="0"/>
                          <a:cs typeface="Calibri" pitchFamily="34" charset="0"/>
                        </a:rPr>
                        <a:t>P1</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Describe uses and principles of web animation with some appropriate use of subject terminology </a:t>
                      </a: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M1 - Justify the choices of file formats within software that would be suitable for use in web animation </a:t>
                      </a: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D1 - Evaluate the design constraints for web animations across different delivery formats </a:t>
                      </a:r>
                    </a:p>
                  </a:txBody>
                  <a:tcPr/>
                </a:tc>
              </a:tr>
              <a:tr h="843488">
                <a:tc>
                  <a:txBody>
                    <a:bodyPr/>
                    <a:lstStyle/>
                    <a:p>
                      <a:r>
                        <a:rPr lang="en-GB" sz="1530" smtClean="0">
                          <a:latin typeface="Calibri" pitchFamily="34" charset="0"/>
                          <a:cs typeface="Calibri" pitchFamily="34" charset="0"/>
                        </a:rPr>
                        <a:t>2</a:t>
                      </a:r>
                      <a:endParaRPr lang="en-GB" sz="1530" dirty="0">
                        <a:latin typeface="Calibri" pitchFamily="34" charset="0"/>
                        <a:cs typeface="Calibri" pitchFamily="34" charset="0"/>
                      </a:endParaRP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Be able to devise web animation </a:t>
                      </a:r>
                    </a:p>
                  </a:txBody>
                  <a:tcPr>
                    <a:solidFill>
                      <a:srgbClr val="FFC000"/>
                    </a:solidFill>
                  </a:tcPr>
                </a:tc>
                <a:tc>
                  <a:txBody>
                    <a:bodyPr/>
                    <a:lstStyle/>
                    <a:p>
                      <a:r>
                        <a:rPr lang="en-GB" sz="1530" smtClean="0">
                          <a:latin typeface="Calibri" pitchFamily="34" charset="0"/>
                          <a:cs typeface="Calibri" pitchFamily="34" charset="0"/>
                        </a:rPr>
                        <a:t>P2</a:t>
                      </a:r>
                      <a:endParaRPr lang="en-GB" sz="1530" dirty="0">
                        <a:latin typeface="Calibri" pitchFamily="34" charset="0"/>
                        <a:cs typeface="Calibri" pitchFamily="34" charset="0"/>
                      </a:endParaRP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Generate outline ideas for web animation working within appropriate conventions and with some assistance </a:t>
                      </a: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M2 - Develop ideas for web animation using different planning techniques </a:t>
                      </a: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D2 - Justify how the design meets the identified needs of the client </a:t>
                      </a:r>
                      <a:r>
                        <a:rPr kumimoji="0" lang="en-GB" sz="1530" u="none" strike="noStrike" kern="1200" baseline="0" dirty="0" smtClean="0">
                          <a:latin typeface="Calibri" pitchFamily="34" charset="0"/>
                          <a:cs typeface="Calibri" pitchFamily="34" charset="0"/>
                        </a:rPr>
                        <a:t>	</a:t>
                      </a:r>
                    </a:p>
                    <a:p>
                      <a:endParaRPr kumimoji="0" lang="en-GB" sz="1530" b="0" i="0" u="none" strike="noStrike" kern="1200" baseline="0" dirty="0" smtClean="0">
                        <a:solidFill>
                          <a:schemeClr val="dk1"/>
                        </a:solidFill>
                        <a:latin typeface="Calibri" pitchFamily="34" charset="0"/>
                        <a:ea typeface="+mn-ea"/>
                        <a:cs typeface="Calibri" pitchFamily="34" charset="0"/>
                      </a:endParaRPr>
                    </a:p>
                  </a:txBody>
                  <a:tcPr>
                    <a:solidFill>
                      <a:srgbClr val="FFC000"/>
                    </a:solidFill>
                  </a:tcPr>
                </a:tc>
              </a:tr>
              <a:tr h="648072">
                <a:tc>
                  <a:txBody>
                    <a:bodyPr/>
                    <a:lstStyle/>
                    <a:p>
                      <a:r>
                        <a:rPr lang="en-GB" sz="1530" smtClean="0">
                          <a:latin typeface="Calibri" pitchFamily="34" charset="0"/>
                          <a:cs typeface="Calibri" pitchFamily="34" charset="0"/>
                        </a:rPr>
                        <a:t>3</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Be able to create web animation following industry practice </a:t>
                      </a:r>
                    </a:p>
                  </a:txBody>
                  <a:tcPr/>
                </a:tc>
                <a:tc>
                  <a:txBody>
                    <a:bodyPr/>
                    <a:lstStyle/>
                    <a:p>
                      <a:r>
                        <a:rPr lang="en-GB" sz="1530" smtClean="0">
                          <a:latin typeface="Calibri" pitchFamily="34" charset="0"/>
                          <a:cs typeface="Calibri" pitchFamily="34" charset="0"/>
                        </a:rPr>
                        <a:t>P3</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Create web animation following industry practice, working within appropriate conventions and with some assistance </a:t>
                      </a: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M3 - Implement improvements to a web animation using advanced software functionality </a:t>
                      </a: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D3 - Justify how the use of advanced software functions has improved the final animation </a:t>
                      </a:r>
                    </a:p>
                  </a:txBody>
                  <a:tcPr/>
                </a:tc>
              </a:tr>
            </a:tbl>
          </a:graphicData>
        </a:graphic>
      </p:graphicFrame>
      <p:sp>
        <p:nvSpPr>
          <p:cNvPr id="3" name="Title 2"/>
          <p:cNvSpPr>
            <a:spLocks noGrp="1"/>
          </p:cNvSpPr>
          <p:nvPr>
            <p:ph type="title"/>
          </p:nvPr>
        </p:nvSpPr>
        <p:spPr>
          <a:xfrm>
            <a:off x="230832" y="116632"/>
            <a:ext cx="8733656" cy="648072"/>
          </a:xfrm>
        </p:spPr>
        <p:txBody>
          <a:bodyPr>
            <a:normAutofit fontScale="90000"/>
          </a:bodyPr>
          <a:lstStyle/>
          <a:p>
            <a:r>
              <a:rPr lang="en-GB" dirty="0" smtClean="0"/>
              <a:t>LO2 -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0" lvl="1" indent="0">
              <a:buNone/>
            </a:pPr>
            <a:r>
              <a:rPr lang="en-GB" sz="1300" b="1" dirty="0">
                <a:latin typeface="Calibri" pitchFamily="34" charset="0"/>
                <a:cs typeface="Calibri" pitchFamily="34" charset="0"/>
              </a:rPr>
              <a:t>P2.1 – Task 01 –</a:t>
            </a:r>
            <a:r>
              <a:rPr lang="en-GB" sz="1300" dirty="0">
                <a:latin typeface="Calibri" pitchFamily="34" charset="0"/>
                <a:cs typeface="Calibri" pitchFamily="34" charset="0"/>
              </a:rPr>
              <a:t> Create a client brief for your animation that addresses all the purpose, audience and issues</a:t>
            </a:r>
            <a:r>
              <a:rPr lang="en-GB" sz="1300" dirty="0" smtClean="0">
                <a:latin typeface="Calibri" pitchFamily="34" charset="0"/>
                <a:cs typeface="Calibri" pitchFamily="34" charset="0"/>
              </a:rPr>
              <a:t>.</a:t>
            </a:r>
          </a:p>
          <a:p>
            <a:pPr marL="14287" indent="0">
              <a:buNone/>
            </a:pPr>
            <a:r>
              <a:rPr lang="en-GB" sz="1300" b="1" dirty="0">
                <a:latin typeface="Calibri" pitchFamily="34" charset="0"/>
                <a:cs typeface="Calibri" pitchFamily="34" charset="0"/>
              </a:rPr>
              <a:t>P2.2 - Task 02 – </a:t>
            </a:r>
            <a:r>
              <a:rPr lang="en-GB" sz="1300" dirty="0">
                <a:latin typeface="Calibri" pitchFamily="34" charset="0"/>
                <a:cs typeface="Calibri" pitchFamily="34" charset="0"/>
              </a:rPr>
              <a:t>Using 3 animations for examples, brainstorm with notes ideas for your animation including acceptable features and issues.</a:t>
            </a:r>
          </a:p>
          <a:p>
            <a:pPr marL="14287" lvl="1" indent="0">
              <a:spcBef>
                <a:spcPts val="400"/>
              </a:spcBef>
              <a:buSzPct val="68000"/>
              <a:buNone/>
            </a:pPr>
            <a:r>
              <a:rPr lang="en-GB" sz="1300" b="1" dirty="0">
                <a:latin typeface="Calibri" pitchFamily="34" charset="0"/>
                <a:cs typeface="Calibri" pitchFamily="34" charset="0"/>
              </a:rPr>
              <a:t>M2.1 – Task 03 -</a:t>
            </a:r>
            <a:r>
              <a:rPr lang="en-GB" sz="1300" dirty="0">
                <a:latin typeface="Calibri" pitchFamily="34" charset="0"/>
                <a:cs typeface="Calibri" pitchFamily="34" charset="0"/>
              </a:rPr>
              <a:t> Create a Mood Board that demonstrates that you have considered positive and negative points of other web animations.</a:t>
            </a:r>
          </a:p>
          <a:p>
            <a:pPr marL="14287" lvl="1" indent="0">
              <a:spcBef>
                <a:spcPts val="400"/>
              </a:spcBef>
              <a:buSzPct val="68000"/>
              <a:buNone/>
            </a:pPr>
            <a:r>
              <a:rPr lang="en-GB" sz="1300" b="1" dirty="0" smtClean="0">
                <a:latin typeface="Calibri" pitchFamily="34" charset="0"/>
                <a:cs typeface="Calibri" pitchFamily="34" charset="0"/>
              </a:rPr>
              <a:t>M2.2 </a:t>
            </a:r>
            <a:r>
              <a:rPr lang="en-GB" sz="1300" b="1" dirty="0">
                <a:latin typeface="Calibri" pitchFamily="34" charset="0"/>
                <a:cs typeface="Calibri" pitchFamily="34" charset="0"/>
              </a:rPr>
              <a:t>– Task 04 -</a:t>
            </a:r>
            <a:r>
              <a:rPr lang="en-GB" sz="1300" dirty="0">
                <a:latin typeface="Calibri" pitchFamily="34" charset="0"/>
                <a:cs typeface="Calibri" pitchFamily="34" charset="0"/>
              </a:rPr>
              <a:t> Create a Spider Diagram that demonstrates that you have considered the method of control and linking on your animation.</a:t>
            </a:r>
          </a:p>
          <a:p>
            <a:pPr marL="14287" lvl="1" indent="0">
              <a:spcBef>
                <a:spcPts val="400"/>
              </a:spcBef>
              <a:buSzPct val="68000"/>
              <a:buNone/>
            </a:pPr>
            <a:r>
              <a:rPr lang="en-GB" sz="1300" b="1" dirty="0">
                <a:latin typeface="Calibri" pitchFamily="34" charset="0"/>
                <a:cs typeface="Calibri" pitchFamily="34" charset="0"/>
              </a:rPr>
              <a:t>P2.2 – Task 05 –</a:t>
            </a:r>
            <a:r>
              <a:rPr lang="en-GB" sz="1300" dirty="0">
                <a:latin typeface="Calibri" pitchFamily="34" charset="0"/>
                <a:cs typeface="Calibri" pitchFamily="34" charset="0"/>
              </a:rPr>
              <a:t> Source and annotate the scripting and Pseudo Code that will demonstrate how your animation and progress through the animation will work.</a:t>
            </a:r>
          </a:p>
          <a:p>
            <a:pPr marL="0" lvl="1" indent="0">
              <a:buNone/>
            </a:pPr>
            <a:r>
              <a:rPr lang="en-GB" sz="1300" b="1" dirty="0" smtClean="0">
                <a:latin typeface="Calibri" pitchFamily="34" charset="0"/>
                <a:cs typeface="Calibri" pitchFamily="34" charset="0"/>
              </a:rPr>
              <a:t>P2.2 </a:t>
            </a:r>
            <a:r>
              <a:rPr lang="en-GB" sz="1300" b="1" dirty="0">
                <a:latin typeface="Calibri" pitchFamily="34" charset="0"/>
                <a:cs typeface="Calibri" pitchFamily="34" charset="0"/>
              </a:rPr>
              <a:t>- Task 06 -</a:t>
            </a:r>
            <a:r>
              <a:rPr lang="en-GB" sz="1300" dirty="0">
                <a:latin typeface="Calibri" pitchFamily="34" charset="0"/>
                <a:cs typeface="Calibri" pitchFamily="34" charset="0"/>
              </a:rPr>
              <a:t> Using the templates provided, produce a </a:t>
            </a:r>
            <a:r>
              <a:rPr lang="en-GB" sz="1300" dirty="0" smtClean="0">
                <a:latin typeface="Calibri" pitchFamily="34" charset="0"/>
                <a:cs typeface="Calibri" pitchFamily="34" charset="0"/>
              </a:rPr>
              <a:t>storyboard </a:t>
            </a:r>
            <a:r>
              <a:rPr lang="en-GB" sz="1300" dirty="0">
                <a:latin typeface="Calibri" pitchFamily="34" charset="0"/>
                <a:cs typeface="Calibri" pitchFamily="34" charset="0"/>
              </a:rPr>
              <a:t>of your animation covering all the necessary </a:t>
            </a:r>
            <a:r>
              <a:rPr lang="en-GB" sz="1300" dirty="0" smtClean="0">
                <a:latin typeface="Calibri" pitchFamily="34" charset="0"/>
                <a:cs typeface="Calibri" pitchFamily="34" charset="0"/>
              </a:rPr>
              <a:t>elements</a:t>
            </a:r>
            <a:r>
              <a:rPr lang="en-GB" sz="1300" dirty="0">
                <a:latin typeface="Calibri" pitchFamily="34" charset="0"/>
                <a:cs typeface="Calibri" pitchFamily="34" charset="0"/>
              </a:rPr>
              <a:t>.</a:t>
            </a:r>
          </a:p>
          <a:p>
            <a:pPr marL="0" lvl="1" indent="0">
              <a:buNone/>
            </a:pPr>
            <a:r>
              <a:rPr lang="en-GB" sz="1300" b="1" dirty="0" smtClean="0">
                <a:latin typeface="Calibri" pitchFamily="34" charset="0"/>
                <a:cs typeface="Calibri" pitchFamily="34" charset="0"/>
              </a:rPr>
              <a:t>M2.3 </a:t>
            </a:r>
            <a:r>
              <a:rPr lang="en-GB" sz="1300" b="1" dirty="0">
                <a:latin typeface="Calibri" pitchFamily="34" charset="0"/>
                <a:cs typeface="Calibri" pitchFamily="34" charset="0"/>
              </a:rPr>
              <a:t>– Task 07 - </a:t>
            </a:r>
            <a:r>
              <a:rPr lang="en-GB" sz="1300" dirty="0">
                <a:latin typeface="Calibri" pitchFamily="34" charset="0"/>
                <a:cs typeface="Calibri" pitchFamily="34" charset="0"/>
              </a:rPr>
              <a:t>Annotate your finished storyboard demonstrating how you have considered timing, movement, frame rates and user interaction.</a:t>
            </a:r>
          </a:p>
          <a:p>
            <a:pPr marL="0" lvl="1" indent="0">
              <a:buNone/>
            </a:pPr>
            <a:r>
              <a:rPr lang="en-GB" sz="1300" b="1" dirty="0" smtClean="0">
                <a:latin typeface="Calibri" pitchFamily="34" charset="0"/>
                <a:cs typeface="Calibri" pitchFamily="34" charset="0"/>
              </a:rPr>
              <a:t>P2.3 </a:t>
            </a:r>
            <a:r>
              <a:rPr lang="en-GB" sz="1300" b="1" dirty="0">
                <a:latin typeface="Calibri" pitchFamily="34" charset="0"/>
                <a:cs typeface="Calibri" pitchFamily="34" charset="0"/>
              </a:rPr>
              <a:t>– Task 08 –</a:t>
            </a:r>
            <a:r>
              <a:rPr lang="en-GB" sz="1300" dirty="0">
                <a:latin typeface="Calibri" pitchFamily="34" charset="0"/>
                <a:cs typeface="Calibri" pitchFamily="34" charset="0"/>
              </a:rPr>
              <a:t> Source and store the range of elements  for your animation.</a:t>
            </a:r>
          </a:p>
          <a:p>
            <a:pPr marL="0" lvl="1" indent="0">
              <a:buNone/>
            </a:pPr>
            <a:r>
              <a:rPr lang="en-GB" sz="1300" b="1" dirty="0" smtClean="0">
                <a:latin typeface="Calibri" pitchFamily="34" charset="0"/>
                <a:cs typeface="Calibri" pitchFamily="34" charset="0"/>
              </a:rPr>
              <a:t>P2.3 </a:t>
            </a:r>
            <a:r>
              <a:rPr lang="en-GB" sz="1300" b="1" dirty="0">
                <a:latin typeface="Calibri" pitchFamily="34" charset="0"/>
                <a:cs typeface="Calibri" pitchFamily="34" charset="0"/>
              </a:rPr>
              <a:t>– Task 09 – </a:t>
            </a:r>
            <a:r>
              <a:rPr lang="en-GB" sz="1300" dirty="0">
                <a:latin typeface="Calibri" pitchFamily="34" charset="0"/>
                <a:cs typeface="Calibri" pitchFamily="34" charset="0"/>
              </a:rPr>
              <a:t>Create a source table that gives location, file name, type, reference and credit and an indication of copyright and implications for your sources elements.</a:t>
            </a:r>
          </a:p>
          <a:p>
            <a:pPr marL="0" lvl="1" indent="0">
              <a:buNone/>
            </a:pPr>
            <a:r>
              <a:rPr lang="en-GB" sz="1300" b="1" dirty="0">
                <a:latin typeface="Calibri" pitchFamily="34" charset="0"/>
                <a:cs typeface="Calibri" pitchFamily="34" charset="0"/>
              </a:rPr>
              <a:t>P2.3 – Task 10 – </a:t>
            </a:r>
            <a:r>
              <a:rPr lang="en-GB" sz="1300" dirty="0">
                <a:latin typeface="Calibri" pitchFamily="34" charset="0"/>
                <a:cs typeface="Calibri" pitchFamily="34" charset="0"/>
              </a:rPr>
              <a:t>With a selection from each file format, show how you have considered the technical requirements including frame rates, tools to be used, optimisation techniques and considered the format the file will be saved in.</a:t>
            </a:r>
          </a:p>
          <a:p>
            <a:pPr marL="0" lvl="1" indent="0">
              <a:buNone/>
            </a:pPr>
            <a:r>
              <a:rPr lang="en-GB" sz="1300" b="1" dirty="0" smtClean="0">
                <a:latin typeface="Calibri" pitchFamily="34" charset="0"/>
                <a:cs typeface="Calibri" pitchFamily="34" charset="0"/>
              </a:rPr>
              <a:t>P2.4</a:t>
            </a:r>
            <a:r>
              <a:rPr lang="en-GB" sz="1300" dirty="0" smtClean="0">
                <a:latin typeface="Calibri" pitchFamily="34" charset="0"/>
                <a:cs typeface="Calibri" pitchFamily="34" charset="0"/>
              </a:rPr>
              <a:t> </a:t>
            </a:r>
            <a:r>
              <a:rPr lang="en-GB" sz="1300" dirty="0">
                <a:latin typeface="Calibri" pitchFamily="34" charset="0"/>
                <a:cs typeface="Calibri" pitchFamily="34" charset="0"/>
              </a:rPr>
              <a:t>– </a:t>
            </a:r>
            <a:r>
              <a:rPr lang="en-GB" sz="1300" b="1" dirty="0">
                <a:latin typeface="Calibri" pitchFamily="34" charset="0"/>
                <a:cs typeface="Calibri" pitchFamily="34" charset="0"/>
              </a:rPr>
              <a:t>Task 11 – </a:t>
            </a:r>
            <a:r>
              <a:rPr lang="en-GB" sz="1300" dirty="0">
                <a:latin typeface="Calibri" pitchFamily="34" charset="0"/>
                <a:cs typeface="Calibri" pitchFamily="34" charset="0"/>
              </a:rPr>
              <a:t>Describe the intention of the Copyright Act and describe the risks and the measures you need to take to prevent illegal use of resources.</a:t>
            </a:r>
          </a:p>
          <a:p>
            <a:pPr marL="0" lvl="1" indent="0">
              <a:buNone/>
            </a:pPr>
            <a:r>
              <a:rPr lang="en-GB" sz="1300" b="1" dirty="0" smtClean="0">
                <a:latin typeface="Calibri" pitchFamily="34" charset="0"/>
                <a:cs typeface="Calibri" pitchFamily="34" charset="0"/>
              </a:rPr>
              <a:t>P2.4 </a:t>
            </a:r>
            <a:r>
              <a:rPr lang="en-GB" sz="1300" dirty="0">
                <a:latin typeface="Calibri" pitchFamily="34" charset="0"/>
                <a:cs typeface="Calibri" pitchFamily="34" charset="0"/>
              </a:rPr>
              <a:t>– </a:t>
            </a:r>
            <a:r>
              <a:rPr lang="en-GB" sz="1300" b="1" dirty="0">
                <a:latin typeface="Calibri" pitchFamily="34" charset="0"/>
                <a:cs typeface="Calibri" pitchFamily="34" charset="0"/>
              </a:rPr>
              <a:t>Task 12 – </a:t>
            </a:r>
            <a:r>
              <a:rPr lang="en-GB" sz="1300" dirty="0">
                <a:latin typeface="Calibri" pitchFamily="34" charset="0"/>
                <a:cs typeface="Calibri" pitchFamily="34" charset="0"/>
              </a:rPr>
              <a:t>Describe the other legal Implications restricting Image use and the implication of not gaining permission.</a:t>
            </a:r>
          </a:p>
          <a:p>
            <a:pPr marL="0" lvl="1" indent="0">
              <a:buNone/>
            </a:pPr>
            <a:r>
              <a:rPr lang="en-GB" sz="1300" b="1" dirty="0" smtClean="0">
                <a:latin typeface="Calibri" pitchFamily="34" charset="0"/>
                <a:cs typeface="Calibri" pitchFamily="34" charset="0"/>
              </a:rPr>
              <a:t>P2.4</a:t>
            </a:r>
            <a:r>
              <a:rPr lang="en-GB" sz="1300" dirty="0" smtClean="0">
                <a:latin typeface="Calibri" pitchFamily="34" charset="0"/>
                <a:cs typeface="Calibri" pitchFamily="34" charset="0"/>
              </a:rPr>
              <a:t> </a:t>
            </a:r>
            <a:r>
              <a:rPr lang="en-GB" sz="1300" dirty="0">
                <a:latin typeface="Calibri" pitchFamily="34" charset="0"/>
                <a:cs typeface="Calibri" pitchFamily="34" charset="0"/>
              </a:rPr>
              <a:t>– </a:t>
            </a:r>
            <a:r>
              <a:rPr lang="en-GB" sz="1300" b="1" dirty="0">
                <a:latin typeface="Calibri" pitchFamily="34" charset="0"/>
                <a:cs typeface="Calibri" pitchFamily="34" charset="0"/>
              </a:rPr>
              <a:t>Task 13 – </a:t>
            </a:r>
            <a:r>
              <a:rPr lang="en-GB" sz="1300" dirty="0">
                <a:latin typeface="Calibri" pitchFamily="34" charset="0"/>
                <a:cs typeface="Calibri" pitchFamily="34" charset="0"/>
              </a:rPr>
              <a:t>In terms of Referencing, Causing Offence and your Target Audience, state and explain the importance of ethical considerations within your digital products.</a:t>
            </a:r>
          </a:p>
          <a:p>
            <a:pPr marL="0" lvl="1" indent="0">
              <a:buNone/>
            </a:pPr>
            <a:r>
              <a:rPr lang="en-GB" sz="1300" b="1" dirty="0" smtClean="0">
                <a:latin typeface="Calibri" pitchFamily="34" charset="0"/>
                <a:cs typeface="Calibri" pitchFamily="34" charset="0"/>
              </a:rPr>
              <a:t>D2.1 </a:t>
            </a:r>
            <a:r>
              <a:rPr lang="en-GB" sz="1300" b="1" dirty="0">
                <a:latin typeface="Calibri" pitchFamily="34" charset="0"/>
                <a:cs typeface="Calibri" pitchFamily="34" charset="0"/>
              </a:rPr>
              <a:t>– Task 14 - </a:t>
            </a:r>
            <a:r>
              <a:rPr lang="en-GB" sz="1300" dirty="0">
                <a:latin typeface="Calibri" pitchFamily="34" charset="0"/>
                <a:cs typeface="Calibri" pitchFamily="34" charset="0"/>
              </a:rPr>
              <a:t>Justify how the design will meet the needs of the client and how it is suitable for the intended output medium this should include decisions made on the file type and size and optimisation and compression ratios that will be used and why.</a:t>
            </a:r>
          </a:p>
          <a:p>
            <a:pPr marL="0" lvl="1" indent="0">
              <a:buNone/>
            </a:pPr>
            <a:r>
              <a:rPr lang="en-GB" sz="1300" b="1" dirty="0" smtClean="0">
                <a:latin typeface="Calibri" pitchFamily="34" charset="0"/>
                <a:cs typeface="Calibri" pitchFamily="34" charset="0"/>
              </a:rPr>
              <a:t>D2.2 </a:t>
            </a:r>
            <a:r>
              <a:rPr lang="en-GB" sz="1300" b="1" dirty="0">
                <a:latin typeface="Calibri" pitchFamily="34" charset="0"/>
                <a:cs typeface="Calibri" pitchFamily="34" charset="0"/>
              </a:rPr>
              <a:t>– Task 15 - </a:t>
            </a:r>
            <a:r>
              <a:rPr lang="en-GB" sz="1300" dirty="0">
                <a:latin typeface="Calibri" pitchFamily="34" charset="0"/>
                <a:cs typeface="Calibri" pitchFamily="34" charset="0"/>
              </a:rPr>
              <a:t>Justify the aesthetics of the design with regard to the output medium in terms of physical size, colour schemes used</a:t>
            </a:r>
            <a:r>
              <a:rPr lang="en-GB" sz="1300" dirty="0" smtClean="0">
                <a:latin typeface="Calibri" pitchFamily="34" charset="0"/>
                <a:cs typeface="Calibri" pitchFamily="34" charset="0"/>
              </a:rPr>
              <a:t>.</a:t>
            </a:r>
            <a:endParaRPr lang="en-GB" sz="13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smtClean="0"/>
              <a:t>LO2 </a:t>
            </a:r>
            <a:r>
              <a:rPr lang="en-GB" sz="3600" dirty="0" smtClean="0"/>
              <a:t>-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836712"/>
            <a:ext cx="8640960" cy="5544616"/>
          </a:xfrm>
        </p:spPr>
        <p:txBody>
          <a:bodyPr>
            <a:noAutofit/>
          </a:bodyPr>
          <a:lstStyle/>
          <a:p>
            <a:pPr marL="14287" indent="0">
              <a:buNone/>
            </a:pPr>
            <a:r>
              <a:rPr lang="en-GB" sz="1600" b="1" dirty="0"/>
              <a:t>Assessment Criteria </a:t>
            </a:r>
            <a:r>
              <a:rPr lang="en-GB" sz="1600" b="1" dirty="0" smtClean="0"/>
              <a:t>P2</a:t>
            </a:r>
            <a:endParaRPr lang="en-GB" sz="1600" dirty="0"/>
          </a:p>
          <a:p>
            <a:r>
              <a:rPr lang="en-GB" sz="1600" dirty="0" smtClean="0"/>
              <a:t>Learners </a:t>
            </a:r>
            <a:r>
              <a:rPr lang="en-GB" sz="1600" dirty="0"/>
              <a:t>need to generate outline ideas for their web animation and should provide evidence in the format of their chosen planning methodology to include the plan for their animation which must be a minimum of 45 seconds in length which could be a storyboard (which can be hand drawn). The outline ideas must show depth of understanding with the inclusion of frame rates, tools to be used optimisation techniques and the format it will be saved in as well as the target audience it is being designed for. </a:t>
            </a:r>
          </a:p>
          <a:p>
            <a:pPr marL="109728" indent="0">
              <a:buNone/>
            </a:pPr>
            <a:r>
              <a:rPr lang="en-GB" sz="1600" b="1" dirty="0" smtClean="0"/>
              <a:t>Assessment </a:t>
            </a:r>
            <a:r>
              <a:rPr lang="en-GB" sz="1600" b="1" dirty="0"/>
              <a:t>Criteria </a:t>
            </a:r>
            <a:r>
              <a:rPr lang="en-GB" sz="1600" b="1" dirty="0" smtClean="0"/>
              <a:t>M2</a:t>
            </a:r>
            <a:endParaRPr lang="en-GB" sz="1600" dirty="0"/>
          </a:p>
          <a:p>
            <a:r>
              <a:rPr lang="en-GB" sz="1600" dirty="0" smtClean="0"/>
              <a:t>For </a:t>
            </a:r>
            <a:r>
              <a:rPr lang="en-GB" sz="1600" dirty="0"/>
              <a:t>merit criterion M2, different and additional planning techniques need to be evidenced which must include an annotated storyboard and at least one other planning method (as outlined in the learning outcome). This evidence must provide enough detail as to how the animation will be assembled so that someone other than the learner could take the planning and implement it. The prepared and annotated documentation will be the evidence submitted. </a:t>
            </a:r>
            <a:endParaRPr lang="en-GB" sz="1600" dirty="0" smtClean="0"/>
          </a:p>
          <a:p>
            <a:pPr marL="109728" indent="0">
              <a:buNone/>
            </a:pPr>
            <a:r>
              <a:rPr lang="en-GB" sz="1600" b="1" dirty="0" smtClean="0"/>
              <a:t>Assessment </a:t>
            </a:r>
            <a:r>
              <a:rPr lang="en-GB" sz="1600" b="1" dirty="0"/>
              <a:t>Criteria </a:t>
            </a:r>
            <a:r>
              <a:rPr lang="en-GB" sz="1600" b="1" dirty="0" smtClean="0"/>
              <a:t>D2</a:t>
            </a:r>
            <a:endParaRPr lang="en-GB" sz="1600" dirty="0"/>
          </a:p>
          <a:p>
            <a:r>
              <a:rPr lang="en-GB" sz="1600" dirty="0" smtClean="0"/>
              <a:t>For </a:t>
            </a:r>
            <a:r>
              <a:rPr lang="en-GB" sz="1600" dirty="0"/>
              <a:t>distinction criterion D2, learners must justify how the design will meet the needs of the client and how it is suitable for the intended output medium this should include decisions made on the file type and size and optimisation and compression ratios that will be used and why. Learners should justify the aesthetics of the design with regard to the output medium in terms of physical size, colour schemes used. This could be as a report or detailed presentation.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P2, M2 and D2</a:t>
            </a:r>
            <a:endParaRPr lang="en-GB" sz="3200" dirty="0"/>
          </a:p>
        </p:txBody>
      </p:sp>
    </p:spTree>
    <p:extLst>
      <p:ext uri="{BB962C8B-B14F-4D97-AF65-F5344CB8AC3E}">
        <p14:creationId xmlns:p14="http://schemas.microsoft.com/office/powerpoint/2010/main" val="200260291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1800" dirty="0" smtClean="0"/>
              <a:t>Learners </a:t>
            </a:r>
            <a:r>
              <a:rPr lang="en-GB" sz="1800" dirty="0"/>
              <a:t>should be taught about different planning methodologies including how to construct a storyboard and what should be included in it. It may be possible to get examples of professional storyboards (these are often in extras on DVD’s and though not web animation may give some indication of workings). Learners should then work in groups to create storyboards for given scenarios and then review their work with the larger group to compare ideas and content which will help to extend their creative ideas and broaden understanding. </a:t>
            </a:r>
          </a:p>
          <a:p>
            <a:pPr marL="269875" indent="-255588"/>
            <a:r>
              <a:rPr lang="en-GB" sz="1800" dirty="0"/>
              <a:t>External visits to web design companies or inviting visiting speakers could be used to make the learners learning more real which may encourage creativity. Learners should also be taught about the legal and ethical considerations when creating an animation especially in terms of copyright of sounds and images they may use and privacy for filming and understand the importance of these considerations. They should be encouraged to carry out research into breaches of these within the media and share these with the rest of the group. </a:t>
            </a:r>
          </a:p>
          <a:p>
            <a:pPr marL="269875" indent="-255588"/>
            <a:r>
              <a:rPr lang="en-GB" sz="1800" dirty="0"/>
              <a:t>Learners should then work to develop outline ideas which they then extend to include detailed annotations, again presenting and receiving feedback from the group as good practice</a:t>
            </a:r>
            <a:r>
              <a:rPr lang="en-GB" sz="1800" dirty="0" smtClean="0"/>
              <a:t>.</a:t>
            </a:r>
            <a:endParaRPr lang="en-GB" sz="1800" dirty="0"/>
          </a:p>
        </p:txBody>
      </p:sp>
      <p:sp>
        <p:nvSpPr>
          <p:cNvPr id="3" name="Title 2"/>
          <p:cNvSpPr>
            <a:spLocks noGrp="1"/>
          </p:cNvSpPr>
          <p:nvPr>
            <p:ph type="title"/>
          </p:nvPr>
        </p:nvSpPr>
        <p:spPr>
          <a:xfrm>
            <a:off x="230832" y="116632"/>
            <a:ext cx="8733656" cy="504056"/>
          </a:xfrm>
        </p:spPr>
        <p:txBody>
          <a:bodyPr>
            <a:noAutofit/>
          </a:bodyPr>
          <a:lstStyle/>
          <a:p>
            <a:r>
              <a:rPr lang="en-GB" sz="2600" dirty="0" smtClean="0"/>
              <a:t>LO2 - Be </a:t>
            </a:r>
            <a:r>
              <a:rPr lang="en-GB" sz="2600" dirty="0"/>
              <a:t>able to devise web animation </a:t>
            </a:r>
            <a:r>
              <a:rPr lang="en-GB" sz="2600" dirty="0" smtClean="0"/>
              <a:t>- Scenario</a:t>
            </a:r>
            <a:endParaRPr lang="en-GB" sz="2600" dirty="0"/>
          </a:p>
        </p:txBody>
      </p:sp>
    </p:spTree>
    <p:extLst>
      <p:ext uri="{BB962C8B-B14F-4D97-AF65-F5344CB8AC3E}">
        <p14:creationId xmlns:p14="http://schemas.microsoft.com/office/powerpoint/2010/main" val="2925990694"/>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79512" y="764705"/>
            <a:ext cx="8712968" cy="5616624"/>
          </a:xfrm>
        </p:spPr>
        <p:txBody>
          <a:bodyPr>
            <a:normAutofit/>
          </a:bodyPr>
          <a:lstStyle/>
          <a:p>
            <a:r>
              <a:rPr lang="en-GB" sz="1800" dirty="0" smtClean="0">
                <a:latin typeface="Calibri" pitchFamily="34" charset="0"/>
                <a:cs typeface="Calibri" pitchFamily="34" charset="0"/>
              </a:rPr>
              <a:t>For your animation you need to be clear of a lot of things before you start. Planning makes a good animation, that simple and to begin the panning you need a clear idea of the who, what and where principles. This is the Scope, the brief you will work to, that will help you and limit you.</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Purpose</a:t>
            </a:r>
            <a:r>
              <a:rPr lang="en-GB" sz="1800" dirty="0" smtClean="0">
                <a:latin typeface="Calibri" pitchFamily="34" charset="0"/>
                <a:cs typeface="Calibri" pitchFamily="34" charset="0"/>
              </a:rPr>
              <a:t> - </a:t>
            </a:r>
            <a:r>
              <a:rPr lang="en-GB" sz="1800" dirty="0">
                <a:latin typeface="Calibri" pitchFamily="34" charset="0"/>
                <a:cs typeface="Calibri" pitchFamily="34" charset="0"/>
              </a:rPr>
              <a:t>Explain why the </a:t>
            </a:r>
            <a:r>
              <a:rPr lang="en-GB" sz="1800" dirty="0" smtClean="0">
                <a:latin typeface="Calibri" pitchFamily="34" charset="0"/>
                <a:cs typeface="Calibri" pitchFamily="34" charset="0"/>
              </a:rPr>
              <a:t>web animation production </a:t>
            </a:r>
            <a:r>
              <a:rPr lang="en-GB" sz="1800" dirty="0">
                <a:latin typeface="Calibri" pitchFamily="34" charset="0"/>
                <a:cs typeface="Calibri" pitchFamily="34" charset="0"/>
              </a:rPr>
              <a:t>is being </a:t>
            </a:r>
            <a:r>
              <a:rPr lang="en-GB" sz="1800" dirty="0" smtClean="0">
                <a:latin typeface="Calibri" pitchFamily="34" charset="0"/>
                <a:cs typeface="Calibri" pitchFamily="34" charset="0"/>
              </a:rPr>
              <a:t>created. What is the message? What </a:t>
            </a:r>
            <a:r>
              <a:rPr lang="en-GB" sz="1800" dirty="0">
                <a:latin typeface="Calibri" pitchFamily="34" charset="0"/>
                <a:cs typeface="Calibri" pitchFamily="34" charset="0"/>
              </a:rPr>
              <a:t>subject it </a:t>
            </a:r>
            <a:r>
              <a:rPr lang="en-GB" sz="1800" dirty="0" smtClean="0">
                <a:latin typeface="Calibri" pitchFamily="34" charset="0"/>
                <a:cs typeface="Calibri" pitchFamily="34" charset="0"/>
              </a:rPr>
              <a:t>cover? How </a:t>
            </a:r>
            <a:r>
              <a:rPr lang="en-GB" sz="1800" dirty="0">
                <a:latin typeface="Calibri" pitchFamily="34" charset="0"/>
                <a:cs typeface="Calibri" pitchFamily="34" charset="0"/>
              </a:rPr>
              <a:t>will it </a:t>
            </a:r>
            <a:r>
              <a:rPr lang="en-GB" sz="1800" dirty="0" smtClean="0">
                <a:latin typeface="Calibri" pitchFamily="34" charset="0"/>
                <a:cs typeface="Calibri" pitchFamily="34" charset="0"/>
              </a:rPr>
              <a:t>operate? Will it be Interactive? What is it trying to do or sell?</a:t>
            </a:r>
          </a:p>
          <a:p>
            <a:pPr marL="365760" lvl="1" indent="-256032">
              <a:spcBef>
                <a:spcPts val="400"/>
              </a:spcBef>
              <a:buSzPct val="68000"/>
              <a:buFont typeface="Wingdings 3"/>
              <a:buChar char=""/>
            </a:pPr>
            <a:r>
              <a:rPr lang="en-GB" sz="1800" b="1" dirty="0" smtClean="0">
                <a:latin typeface="Calibri" pitchFamily="34" charset="0"/>
                <a:cs typeface="Calibri" pitchFamily="34" charset="0"/>
              </a:rPr>
              <a:t>Target </a:t>
            </a:r>
            <a:r>
              <a:rPr lang="en-GB" sz="1800" b="1" dirty="0">
                <a:latin typeface="Calibri" pitchFamily="34" charset="0"/>
                <a:cs typeface="Calibri" pitchFamily="34" charset="0"/>
              </a:rPr>
              <a:t>audience </a:t>
            </a:r>
            <a:r>
              <a:rPr lang="en-GB" sz="1800" dirty="0">
                <a:latin typeface="Calibri" pitchFamily="34" charset="0"/>
                <a:cs typeface="Calibri" pitchFamily="34" charset="0"/>
              </a:rPr>
              <a:t>- Who are you creating it </a:t>
            </a:r>
            <a:r>
              <a:rPr lang="en-GB" sz="1800" dirty="0" smtClean="0">
                <a:latin typeface="Calibri" pitchFamily="34" charset="0"/>
                <a:cs typeface="Calibri" pitchFamily="34" charset="0"/>
              </a:rPr>
              <a:t>for? Who </a:t>
            </a:r>
            <a:r>
              <a:rPr lang="en-GB" sz="1800" dirty="0">
                <a:latin typeface="Calibri" pitchFamily="34" charset="0"/>
                <a:cs typeface="Calibri" pitchFamily="34" charset="0"/>
              </a:rPr>
              <a:t>will watch it / ages / </a:t>
            </a:r>
            <a:r>
              <a:rPr lang="en-GB" sz="1800" dirty="0" smtClean="0">
                <a:latin typeface="Calibri" pitchFamily="34" charset="0"/>
                <a:cs typeface="Calibri" pitchFamily="34" charset="0"/>
              </a:rPr>
              <a:t>demographic/ use it? Where will it lead, what are they supposed to do after watching the animation.</a:t>
            </a:r>
            <a:endParaRPr lang="en-GB" sz="1800" dirty="0">
              <a:latin typeface="Calibri" pitchFamily="34" charset="0"/>
              <a:cs typeface="Calibri" pitchFamily="34" charset="0"/>
            </a:endParaRPr>
          </a:p>
          <a:p>
            <a:pPr marL="365760" lvl="1" indent="-256032">
              <a:spcBef>
                <a:spcPts val="400"/>
              </a:spcBef>
              <a:buSzPct val="68000"/>
              <a:buFont typeface="Wingdings 3"/>
              <a:buChar char=""/>
            </a:pPr>
            <a:r>
              <a:rPr lang="en-GB" sz="1800" b="1" dirty="0" smtClean="0">
                <a:latin typeface="Calibri" pitchFamily="34" charset="0"/>
                <a:cs typeface="Calibri" pitchFamily="34" charset="0"/>
              </a:rPr>
              <a:t>Publishing </a:t>
            </a:r>
            <a:r>
              <a:rPr lang="en-GB" sz="1800" b="1" dirty="0">
                <a:latin typeface="Calibri" pitchFamily="34" charset="0"/>
                <a:cs typeface="Calibri" pitchFamily="34" charset="0"/>
              </a:rPr>
              <a:t>format </a:t>
            </a:r>
            <a:r>
              <a:rPr lang="en-GB" sz="1800" dirty="0" smtClean="0">
                <a:latin typeface="Calibri" pitchFamily="34" charset="0"/>
                <a:cs typeface="Calibri" pitchFamily="34" charset="0"/>
              </a:rPr>
              <a:t>– What will the format be, size, shape, what website are you having it on? How will you get it there, will it be embedded?</a:t>
            </a:r>
          </a:p>
          <a:p>
            <a:pPr marL="365760" lvl="1" indent="-256032">
              <a:spcBef>
                <a:spcPts val="400"/>
              </a:spcBef>
              <a:buSzPct val="68000"/>
              <a:buFont typeface="Wingdings 3"/>
              <a:buChar char=""/>
            </a:pPr>
            <a:r>
              <a:rPr lang="en-GB" sz="1800" b="1" dirty="0">
                <a:latin typeface="Calibri" pitchFamily="34" charset="0"/>
                <a:cs typeface="Calibri" pitchFamily="34" charset="0"/>
              </a:rPr>
              <a:t>Q</a:t>
            </a:r>
            <a:r>
              <a:rPr lang="en-GB" sz="1800" b="1" dirty="0" smtClean="0">
                <a:latin typeface="Calibri" pitchFamily="34" charset="0"/>
                <a:cs typeface="Calibri" pitchFamily="34" charset="0"/>
              </a:rPr>
              <a:t>uality </a:t>
            </a:r>
            <a:r>
              <a:rPr lang="en-GB" sz="1800" b="1" dirty="0">
                <a:latin typeface="Calibri" pitchFamily="34" charset="0"/>
                <a:cs typeface="Calibri" pitchFamily="34" charset="0"/>
              </a:rPr>
              <a:t>of animation required </a:t>
            </a:r>
            <a:r>
              <a:rPr lang="en-GB" sz="1800" dirty="0" smtClean="0">
                <a:latin typeface="Calibri" pitchFamily="34" charset="0"/>
                <a:cs typeface="Calibri" pitchFamily="34" charset="0"/>
              </a:rPr>
              <a:t>– How will it be saved, what file format, what size, will it have compression, with it have Lossy, what DPI or resolution, how many FPS, </a:t>
            </a:r>
            <a:r>
              <a:rPr lang="en-GB" sz="1800" smtClean="0">
                <a:latin typeface="Calibri" pitchFamily="34" charset="0"/>
                <a:cs typeface="Calibri" pitchFamily="34" charset="0"/>
              </a:rPr>
              <a:t>how </a:t>
            </a:r>
            <a:r>
              <a:rPr lang="en-GB" sz="1800" smtClean="0">
                <a:latin typeface="Calibri" pitchFamily="34" charset="0"/>
                <a:cs typeface="Calibri" pitchFamily="34" charset="0"/>
              </a:rPr>
              <a:t>will </a:t>
            </a:r>
            <a:r>
              <a:rPr lang="en-GB" sz="1800" dirty="0" smtClean="0">
                <a:latin typeface="Calibri" pitchFamily="34" charset="0"/>
                <a:cs typeface="Calibri" pitchFamily="34" charset="0"/>
              </a:rPr>
              <a:t>it be saved, in what file format.</a:t>
            </a:r>
          </a:p>
          <a:p>
            <a:pPr marL="365760" lvl="1" indent="-256032">
              <a:spcBef>
                <a:spcPts val="400"/>
              </a:spcBef>
              <a:buSzPct val="68000"/>
              <a:buFont typeface="Wingdings 3"/>
              <a:buChar char=""/>
            </a:pPr>
            <a:r>
              <a:rPr lang="en-GB" sz="1800" b="1" dirty="0">
                <a:latin typeface="Calibri" pitchFamily="34" charset="0"/>
                <a:cs typeface="Calibri" pitchFamily="34" charset="0"/>
              </a:rPr>
              <a:t>D</a:t>
            </a:r>
            <a:r>
              <a:rPr lang="en-GB" sz="1800" b="1" dirty="0" smtClean="0">
                <a:latin typeface="Calibri" pitchFamily="34" charset="0"/>
                <a:cs typeface="Calibri" pitchFamily="34" charset="0"/>
              </a:rPr>
              <a:t>elivery method</a:t>
            </a:r>
            <a:r>
              <a:rPr lang="en-GB" sz="1800" b="1" dirty="0">
                <a:latin typeface="Calibri" pitchFamily="34" charset="0"/>
                <a:cs typeface="Calibri" pitchFamily="34" charset="0"/>
              </a:rPr>
              <a:t> </a:t>
            </a:r>
            <a:r>
              <a:rPr lang="en-GB" sz="1800" dirty="0" smtClean="0">
                <a:latin typeface="Calibri" pitchFamily="34" charset="0"/>
                <a:cs typeface="Calibri" pitchFamily="34" charset="0"/>
              </a:rPr>
              <a:t>– Where will it be stored, how will it be named, how will you get over Browser compatibility and file size issues.</a:t>
            </a:r>
          </a:p>
          <a:p>
            <a:pPr marL="0" lvl="1" indent="0">
              <a:buNone/>
            </a:pPr>
            <a:r>
              <a:rPr lang="en-GB" sz="1800" b="1" dirty="0" smtClean="0">
                <a:latin typeface="Calibri" pitchFamily="34" charset="0"/>
                <a:cs typeface="Calibri" pitchFamily="34" charset="0"/>
              </a:rPr>
              <a:t>P2.1 – Task 01 –</a:t>
            </a:r>
            <a:r>
              <a:rPr lang="en-GB" sz="1800" dirty="0" smtClean="0">
                <a:latin typeface="Calibri" pitchFamily="34" charset="0"/>
                <a:cs typeface="Calibri" pitchFamily="34" charset="0"/>
              </a:rPr>
              <a:t> Create a client brief for your animation that addresses all the purpose, audience and issues.</a:t>
            </a:r>
          </a:p>
        </p:txBody>
      </p:sp>
      <p:sp>
        <p:nvSpPr>
          <p:cNvPr id="3" name="Title 2"/>
          <p:cNvSpPr>
            <a:spLocks noGrp="1"/>
          </p:cNvSpPr>
          <p:nvPr>
            <p:ph type="title"/>
          </p:nvPr>
        </p:nvSpPr>
        <p:spPr>
          <a:xfrm>
            <a:off x="230832" y="116632"/>
            <a:ext cx="8733656" cy="648072"/>
          </a:xfrm>
        </p:spPr>
        <p:txBody>
          <a:bodyPr>
            <a:noAutofit/>
          </a:bodyPr>
          <a:lstStyle/>
          <a:p>
            <a:r>
              <a:rPr lang="en-GB" sz="2800" dirty="0" smtClean="0"/>
              <a:t>P2.1 </a:t>
            </a:r>
            <a:r>
              <a:rPr lang="en-GB" sz="2800" dirty="0"/>
              <a:t>- Be able to devise web animation - </a:t>
            </a:r>
            <a:r>
              <a:rPr lang="en-GB" sz="2800" dirty="0" smtClean="0"/>
              <a:t>Scope</a:t>
            </a:r>
            <a:endParaRPr lang="en-GB" sz="2800" dirty="0"/>
          </a:p>
        </p:txBody>
      </p:sp>
    </p:spTree>
    <p:extLst>
      <p:ext uri="{BB962C8B-B14F-4D97-AF65-F5344CB8AC3E}">
        <p14:creationId xmlns:p14="http://schemas.microsoft.com/office/powerpoint/2010/main" val="205821525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79512" y="764705"/>
            <a:ext cx="8712968" cy="5616624"/>
          </a:xfrm>
        </p:spPr>
        <p:txBody>
          <a:bodyPr>
            <a:noAutofit/>
          </a:bodyPr>
          <a:lstStyle/>
          <a:p>
            <a:pPr marL="269875" indent="-255588"/>
            <a:r>
              <a:rPr lang="en-GB" sz="2100" dirty="0" smtClean="0">
                <a:latin typeface="Calibri" pitchFamily="34" charset="0"/>
                <a:cs typeface="Calibri" pitchFamily="34" charset="0"/>
              </a:rPr>
              <a:t>For all the preparation methods, people still make mistakes, mistakes that could have been addressed earlier on. As a class you will need to discuss what is good and bad about other web animations in order to address issues with your animation. Web animations are easy to find but difficult to save because they tend to be embedded within the site, for copyright as well as logistics reasons. Sites such as Apple and Amazon tend to do product animations, guides on their newest devices, phones and kindles, Mini do the same for their cars.</a:t>
            </a:r>
          </a:p>
          <a:p>
            <a:pPr marL="14287" indent="0">
              <a:buNone/>
            </a:pPr>
            <a:r>
              <a:rPr lang="en-GB" sz="2100" b="1" dirty="0" smtClean="0">
                <a:latin typeface="Calibri" pitchFamily="34" charset="0"/>
                <a:cs typeface="Calibri" pitchFamily="34" charset="0"/>
              </a:rPr>
              <a:t>P2.2 - Task 02 – </a:t>
            </a:r>
            <a:r>
              <a:rPr lang="en-GB" sz="2100" dirty="0" smtClean="0">
                <a:latin typeface="Calibri" pitchFamily="34" charset="0"/>
                <a:cs typeface="Calibri" pitchFamily="34" charset="0"/>
              </a:rPr>
              <a:t>Using 3 animations for examples, brainstorm with notes ideas for your animation including acceptable features and issues.</a:t>
            </a:r>
          </a:p>
          <a:p>
            <a:pPr marL="269875" indent="-255588"/>
            <a:r>
              <a:rPr lang="en-GB" sz="2100" dirty="0">
                <a:latin typeface="Calibri" pitchFamily="34" charset="0"/>
                <a:cs typeface="Calibri" pitchFamily="34" charset="0"/>
              </a:rPr>
              <a:t>You will need to create a mood board for the </a:t>
            </a:r>
            <a:r>
              <a:rPr lang="en-GB" sz="2100" dirty="0" smtClean="0">
                <a:latin typeface="Calibri" pitchFamily="34" charset="0"/>
                <a:cs typeface="Calibri" pitchFamily="34" charset="0"/>
              </a:rPr>
              <a:t>animation that </a:t>
            </a:r>
            <a:r>
              <a:rPr lang="en-GB" sz="2100" dirty="0">
                <a:latin typeface="Calibri" pitchFamily="34" charset="0"/>
                <a:cs typeface="Calibri" pitchFamily="34" charset="0"/>
              </a:rPr>
              <a:t>includes images that you feel are appropriate, inspirational, negative and functional. This mood board needs to impress upon a client that you have considered the options, file formats, quality, house style and how the objects created will link.</a:t>
            </a:r>
          </a:p>
          <a:p>
            <a:pPr marL="14287" lvl="1" indent="0">
              <a:spcBef>
                <a:spcPts val="400"/>
              </a:spcBef>
              <a:buSzPct val="68000"/>
              <a:buNone/>
            </a:pPr>
            <a:r>
              <a:rPr lang="en-GB" sz="2100" b="1" dirty="0" smtClean="0">
                <a:latin typeface="Calibri" pitchFamily="34" charset="0"/>
                <a:cs typeface="Calibri" pitchFamily="34" charset="0"/>
              </a:rPr>
              <a:t>M2.1 – Task 03 -</a:t>
            </a:r>
            <a:r>
              <a:rPr lang="en-GB" sz="2100" dirty="0" smtClean="0">
                <a:latin typeface="Calibri" pitchFamily="34" charset="0"/>
                <a:cs typeface="Calibri" pitchFamily="34" charset="0"/>
              </a:rPr>
              <a:t> Create </a:t>
            </a:r>
            <a:r>
              <a:rPr lang="en-GB" sz="2100" dirty="0">
                <a:latin typeface="Calibri" pitchFamily="34" charset="0"/>
                <a:cs typeface="Calibri" pitchFamily="34" charset="0"/>
              </a:rPr>
              <a:t>a Mood Board </a:t>
            </a:r>
            <a:r>
              <a:rPr lang="en-GB" sz="2100" dirty="0" smtClean="0">
                <a:latin typeface="Calibri" pitchFamily="34" charset="0"/>
                <a:cs typeface="Calibri" pitchFamily="34" charset="0"/>
              </a:rPr>
              <a:t>that demonstrates that you have considered positive and negative points of other web animations.</a:t>
            </a:r>
            <a:endParaRPr lang="en-GB" sz="2100"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Autofit/>
          </a:bodyPr>
          <a:lstStyle/>
          <a:p>
            <a:r>
              <a:rPr lang="en-GB" sz="2600" dirty="0" smtClean="0"/>
              <a:t>P2.2 </a:t>
            </a:r>
            <a:r>
              <a:rPr lang="en-GB" sz="2600" dirty="0"/>
              <a:t>- Be able to devise web animation - </a:t>
            </a:r>
            <a:r>
              <a:rPr lang="en-GB" sz="2600" dirty="0" smtClean="0"/>
              <a:t>Planning</a:t>
            </a:r>
            <a:endParaRPr lang="en-GB" sz="2600" dirty="0"/>
          </a:p>
        </p:txBody>
      </p:sp>
    </p:spTree>
    <p:extLst>
      <p:ext uri="{BB962C8B-B14F-4D97-AF65-F5344CB8AC3E}">
        <p14:creationId xmlns:p14="http://schemas.microsoft.com/office/powerpoint/2010/main" val="32351830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79512" y="764705"/>
            <a:ext cx="8712968" cy="5616624"/>
          </a:xfrm>
        </p:spPr>
        <p:txBody>
          <a:bodyPr>
            <a:noAutofit/>
          </a:bodyPr>
          <a:lstStyle/>
          <a:p>
            <a:pPr marL="269875" indent="-255588"/>
            <a:r>
              <a:rPr lang="en-GB" sz="2000" dirty="0" smtClean="0">
                <a:latin typeface="Calibri" pitchFamily="34" charset="0"/>
                <a:cs typeface="Calibri" pitchFamily="34" charset="0"/>
              </a:rPr>
              <a:t>Your animation can be a single layered animation or a dynamic animation with options and links. You should attempt to make it more dynamic so not only does it impress but is functional. </a:t>
            </a:r>
            <a:r>
              <a:rPr lang="en-GB" sz="2000" dirty="0">
                <a:latin typeface="Calibri" pitchFamily="34" charset="0"/>
                <a:cs typeface="Calibri" pitchFamily="34" charset="0"/>
              </a:rPr>
              <a:t> </a:t>
            </a:r>
            <a:r>
              <a:rPr lang="en-GB" sz="2000" dirty="0" smtClean="0">
                <a:latin typeface="Calibri" pitchFamily="34" charset="0"/>
                <a:cs typeface="Calibri" pitchFamily="34" charset="0"/>
              </a:rPr>
              <a:t>Loom at image galleries, they scroll from left to right, when the user click on the image they wish to preview, a larger clearer version of that image is then displays as a sub screen. Look at the image galleries on </a:t>
            </a:r>
            <a:r>
              <a:rPr lang="en-GB" sz="2000" dirty="0" smtClean="0">
                <a:latin typeface="Calibri" pitchFamily="34" charset="0"/>
                <a:cs typeface="Calibri" pitchFamily="34" charset="0"/>
                <a:hlinkClick r:id="rId2"/>
              </a:rPr>
              <a:t>Evermotion</a:t>
            </a:r>
            <a:r>
              <a:rPr lang="en-GB" sz="2000" dirty="0">
                <a:latin typeface="Calibri" pitchFamily="34" charset="0"/>
                <a:cs typeface="Calibri" pitchFamily="34" charset="0"/>
              </a:rPr>
              <a:t> </a:t>
            </a:r>
            <a:r>
              <a:rPr lang="en-GB" sz="2000" dirty="0" smtClean="0">
                <a:latin typeface="Calibri" pitchFamily="34" charset="0"/>
                <a:cs typeface="Calibri" pitchFamily="34" charset="0"/>
              </a:rPr>
              <a:t>and 3D </a:t>
            </a:r>
            <a:r>
              <a:rPr lang="en-GB" sz="2000" dirty="0" err="1" smtClean="0">
                <a:latin typeface="Calibri" pitchFamily="34" charset="0"/>
                <a:cs typeface="Calibri" pitchFamily="34" charset="0"/>
              </a:rPr>
              <a:t>WorldMag</a:t>
            </a:r>
            <a:r>
              <a:rPr lang="en-GB" sz="2000" dirty="0">
                <a:latin typeface="Calibri" pitchFamily="34" charset="0"/>
                <a:cs typeface="Calibri" pitchFamily="34" charset="0"/>
              </a:rPr>
              <a:t> </a:t>
            </a:r>
            <a:r>
              <a:rPr lang="en-GB" sz="2000" dirty="0" smtClean="0">
                <a:latin typeface="Calibri" pitchFamily="34" charset="0"/>
                <a:cs typeface="Calibri" pitchFamily="34" charset="0"/>
              </a:rPr>
              <a:t>to see how galleries are made dynamic.</a:t>
            </a:r>
          </a:p>
          <a:p>
            <a:pPr marL="14287" lvl="1" indent="0">
              <a:spcBef>
                <a:spcPts val="400"/>
              </a:spcBef>
              <a:buSzPct val="68000"/>
              <a:buNone/>
            </a:pPr>
            <a:r>
              <a:rPr lang="en-GB" sz="2000" b="1" dirty="0" smtClean="0">
                <a:latin typeface="Calibri" pitchFamily="34" charset="0"/>
                <a:cs typeface="Calibri" pitchFamily="34" charset="0"/>
              </a:rPr>
              <a:t>M2.2 </a:t>
            </a:r>
            <a:r>
              <a:rPr lang="en-GB" sz="2000" b="1" dirty="0">
                <a:latin typeface="Calibri" pitchFamily="34" charset="0"/>
                <a:cs typeface="Calibri" pitchFamily="34" charset="0"/>
              </a:rPr>
              <a:t>– Task </a:t>
            </a:r>
            <a:r>
              <a:rPr lang="en-GB" sz="2000" b="1" dirty="0" smtClean="0">
                <a:latin typeface="Calibri" pitchFamily="34" charset="0"/>
                <a:cs typeface="Calibri" pitchFamily="34" charset="0"/>
              </a:rPr>
              <a:t>04 </a:t>
            </a:r>
            <a:r>
              <a:rPr lang="en-GB" sz="2000" b="1" dirty="0">
                <a:latin typeface="Calibri" pitchFamily="34" charset="0"/>
                <a:cs typeface="Calibri" pitchFamily="34" charset="0"/>
              </a:rPr>
              <a:t>-</a:t>
            </a:r>
            <a:r>
              <a:rPr lang="en-GB" sz="2000" dirty="0">
                <a:latin typeface="Calibri" pitchFamily="34" charset="0"/>
                <a:cs typeface="Calibri" pitchFamily="34" charset="0"/>
              </a:rPr>
              <a:t> Create a </a:t>
            </a:r>
            <a:r>
              <a:rPr lang="en-GB" sz="2000" dirty="0" smtClean="0">
                <a:latin typeface="Calibri" pitchFamily="34" charset="0"/>
                <a:cs typeface="Calibri" pitchFamily="34" charset="0"/>
              </a:rPr>
              <a:t>Spider Diagram </a:t>
            </a:r>
            <a:r>
              <a:rPr lang="en-GB" sz="2000" dirty="0">
                <a:latin typeface="Calibri" pitchFamily="34" charset="0"/>
                <a:cs typeface="Calibri" pitchFamily="34" charset="0"/>
              </a:rPr>
              <a:t>that demonstrates that you have considered </a:t>
            </a:r>
            <a:r>
              <a:rPr lang="en-GB" sz="2000" dirty="0" smtClean="0">
                <a:latin typeface="Calibri" pitchFamily="34" charset="0"/>
                <a:cs typeface="Calibri" pitchFamily="34" charset="0"/>
              </a:rPr>
              <a:t>the method of control and linking on your animation.</a:t>
            </a:r>
            <a:endParaRPr lang="en-GB" sz="2000" dirty="0">
              <a:latin typeface="Calibri" pitchFamily="34" charset="0"/>
              <a:cs typeface="Calibri" pitchFamily="34" charset="0"/>
            </a:endParaRPr>
          </a:p>
          <a:p>
            <a:pPr marL="269875" indent="-255588"/>
            <a:r>
              <a:rPr lang="en-GB" sz="2000" dirty="0" smtClean="0">
                <a:latin typeface="Calibri" pitchFamily="34" charset="0"/>
                <a:cs typeface="Calibri" pitchFamily="34" charset="0"/>
              </a:rPr>
              <a:t>In order to create a dynamic animation for this project you will need to uses scripting and Pseudo code, code that makes things move when told. This code will be complicated, should be written in programmers language but will have the html within it that will be edited. You will need to source this code form websites such as Dynamic Drive and annotate it to show what the code will do. The site should have an explanation of this to benefit you.</a:t>
            </a:r>
          </a:p>
          <a:p>
            <a:pPr marL="14287" lvl="1" indent="0">
              <a:spcBef>
                <a:spcPts val="400"/>
              </a:spcBef>
              <a:buSzPct val="68000"/>
              <a:buNone/>
            </a:pPr>
            <a:r>
              <a:rPr lang="en-GB" sz="2000" b="1" dirty="0">
                <a:latin typeface="Calibri" pitchFamily="34" charset="0"/>
                <a:cs typeface="Calibri" pitchFamily="34" charset="0"/>
              </a:rPr>
              <a:t>P2.2 – Task </a:t>
            </a:r>
            <a:r>
              <a:rPr lang="en-GB" sz="2000" b="1" dirty="0" smtClean="0">
                <a:latin typeface="Calibri" pitchFamily="34" charset="0"/>
                <a:cs typeface="Calibri" pitchFamily="34" charset="0"/>
              </a:rPr>
              <a:t>05 –</a:t>
            </a:r>
            <a:r>
              <a:rPr lang="en-GB" sz="2000" dirty="0" smtClean="0">
                <a:latin typeface="Calibri" pitchFamily="34" charset="0"/>
                <a:cs typeface="Calibri" pitchFamily="34" charset="0"/>
              </a:rPr>
              <a:t> Source and annotate the scripting and Pseudo Code that will demonstrate how your animation and progress through the animation will work.</a:t>
            </a:r>
            <a:endParaRPr lang="en-GB" sz="2000" dirty="0">
              <a:latin typeface="Calibri" pitchFamily="34" charset="0"/>
              <a:cs typeface="Calibri" pitchFamily="34" charset="0"/>
            </a:endParaRPr>
          </a:p>
        </p:txBody>
      </p:sp>
      <p:sp>
        <p:nvSpPr>
          <p:cNvPr id="3" name="Title 2"/>
          <p:cNvSpPr>
            <a:spLocks noGrp="1"/>
          </p:cNvSpPr>
          <p:nvPr>
            <p:ph type="title"/>
          </p:nvPr>
        </p:nvSpPr>
        <p:spPr>
          <a:xfrm>
            <a:off x="230832" y="116632"/>
            <a:ext cx="8733656" cy="648072"/>
          </a:xfrm>
        </p:spPr>
        <p:txBody>
          <a:bodyPr>
            <a:noAutofit/>
          </a:bodyPr>
          <a:lstStyle/>
          <a:p>
            <a:r>
              <a:rPr lang="en-GB" sz="2600" dirty="0" smtClean="0"/>
              <a:t>P2.2 </a:t>
            </a:r>
            <a:r>
              <a:rPr lang="en-GB" sz="2600" dirty="0"/>
              <a:t>- Be able to devise web animation - </a:t>
            </a:r>
            <a:r>
              <a:rPr lang="en-GB" sz="2600" dirty="0" smtClean="0"/>
              <a:t>Planning</a:t>
            </a:r>
            <a:endParaRPr lang="en-GB" sz="2600" dirty="0"/>
          </a:p>
        </p:txBody>
      </p:sp>
    </p:spTree>
    <p:extLst>
      <p:ext uri="{BB962C8B-B14F-4D97-AF65-F5344CB8AC3E}">
        <p14:creationId xmlns:p14="http://schemas.microsoft.com/office/powerpoint/2010/main" val="163032896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976" y="692696"/>
            <a:ext cx="8622472" cy="5688632"/>
          </a:xfrm>
        </p:spPr>
        <p:txBody>
          <a:bodyPr>
            <a:noAutofit/>
          </a:bodyPr>
          <a:lstStyle/>
          <a:p>
            <a:r>
              <a:rPr lang="en-GB" sz="1900" dirty="0" smtClean="0">
                <a:latin typeface="Calibri" pitchFamily="34" charset="0"/>
                <a:cs typeface="Calibri" pitchFamily="34" charset="0"/>
              </a:rPr>
              <a:t>Storyboards are a guide for the creator of the animation and for others if they were to take the work over. This </a:t>
            </a:r>
            <a:r>
              <a:rPr lang="en-GB" sz="1900" dirty="0">
                <a:latin typeface="Calibri" pitchFamily="34" charset="0"/>
                <a:cs typeface="Calibri" pitchFamily="34" charset="0"/>
              </a:rPr>
              <a:t>should include </a:t>
            </a:r>
            <a:r>
              <a:rPr lang="en-GB" sz="1900" b="1" dirty="0" smtClean="0">
                <a:latin typeface="Calibri" pitchFamily="34" charset="0"/>
                <a:cs typeface="Calibri" pitchFamily="34" charset="0"/>
              </a:rPr>
              <a:t>image setting</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timings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text</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movement directions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image transitions, effects</a:t>
            </a:r>
            <a:r>
              <a:rPr lang="en-GB" sz="1900" dirty="0" smtClean="0">
                <a:latin typeface="Calibri" pitchFamily="34" charset="0"/>
                <a:cs typeface="Calibri" pitchFamily="34" charset="0"/>
              </a:rPr>
              <a:t>, </a:t>
            </a:r>
            <a:r>
              <a:rPr lang="en-GB" sz="1900" b="1" dirty="0" smtClean="0">
                <a:latin typeface="Calibri" pitchFamily="34" charset="0"/>
                <a:cs typeface="Calibri" pitchFamily="34" charset="0"/>
              </a:rPr>
              <a:t>an indication of links</a:t>
            </a:r>
            <a:r>
              <a:rPr lang="en-GB" sz="1900" dirty="0" smtClean="0">
                <a:latin typeface="Calibri" pitchFamily="34" charset="0"/>
                <a:cs typeface="Calibri" pitchFamily="34" charset="0"/>
              </a:rPr>
              <a:t> </a:t>
            </a:r>
            <a:r>
              <a:rPr lang="en-GB" sz="1900" dirty="0">
                <a:latin typeface="Calibri" pitchFamily="34" charset="0"/>
                <a:cs typeface="Calibri" pitchFamily="34" charset="0"/>
              </a:rPr>
              <a:t>and </a:t>
            </a:r>
            <a:r>
              <a:rPr lang="en-GB" sz="1900" b="1" dirty="0">
                <a:latin typeface="Calibri" pitchFamily="34" charset="0"/>
                <a:cs typeface="Calibri" pitchFamily="34" charset="0"/>
              </a:rPr>
              <a:t>written annotations</a:t>
            </a:r>
            <a:r>
              <a:rPr lang="en-GB" sz="1900" dirty="0">
                <a:latin typeface="Calibri" pitchFamily="34" charset="0"/>
                <a:cs typeface="Calibri" pitchFamily="34" charset="0"/>
              </a:rPr>
              <a:t> that go with it</a:t>
            </a:r>
            <a:r>
              <a:rPr lang="en-GB" sz="1900" dirty="0" smtClean="0">
                <a:latin typeface="Calibri" pitchFamily="34" charset="0"/>
                <a:cs typeface="Calibri" pitchFamily="34" charset="0"/>
              </a:rPr>
              <a:t>. </a:t>
            </a:r>
            <a:r>
              <a:rPr lang="en-GB" sz="1900" dirty="0">
                <a:latin typeface="Calibri" pitchFamily="34" charset="0"/>
                <a:cs typeface="Calibri" pitchFamily="34" charset="0"/>
              </a:rPr>
              <a:t>This evidence must provide enough detail as to how the animation will be assembled so that someone other than the learner could take the planning and implement it. </a:t>
            </a:r>
          </a:p>
          <a:p>
            <a:r>
              <a:rPr lang="en-GB" sz="1900" dirty="0" smtClean="0">
                <a:latin typeface="Calibri" pitchFamily="34" charset="0"/>
                <a:cs typeface="Calibri" pitchFamily="34" charset="0"/>
              </a:rPr>
              <a:t>You do not have to produce every little detail but you must ensure it is logical and makes sense as static story boards. Neatness is not the idea, </a:t>
            </a:r>
            <a:r>
              <a:rPr lang="en-GB" sz="1900" dirty="0" smtClean="0">
                <a:latin typeface="Calibri" pitchFamily="34" charset="0"/>
                <a:cs typeface="Calibri" pitchFamily="34" charset="0"/>
                <a:sym typeface="Wingdings" pitchFamily="2" charset="2"/>
              </a:rPr>
              <a:t>functionality and direction are.</a:t>
            </a:r>
          </a:p>
          <a:p>
            <a:r>
              <a:rPr lang="en-GB" sz="1900" b="1" dirty="0">
                <a:latin typeface="Calibri" pitchFamily="34" charset="0"/>
                <a:cs typeface="Calibri" pitchFamily="34" charset="0"/>
              </a:rPr>
              <a:t>Think </a:t>
            </a:r>
            <a:r>
              <a:rPr lang="en-GB" sz="1900" b="1" dirty="0" smtClean="0">
                <a:latin typeface="Calibri" pitchFamily="34" charset="0"/>
                <a:cs typeface="Calibri" pitchFamily="34" charset="0"/>
              </a:rPr>
              <a:t>About: </a:t>
            </a:r>
            <a:r>
              <a:rPr lang="en-GB" sz="1900" dirty="0" smtClean="0">
                <a:latin typeface="Calibri" pitchFamily="34" charset="0"/>
                <a:cs typeface="Calibri" pitchFamily="34" charset="0"/>
              </a:rPr>
              <a:t>Timings, Movement, Transitions and Effects</a:t>
            </a:r>
            <a:endParaRPr lang="en-GB" sz="1900" dirty="0">
              <a:latin typeface="Calibri" pitchFamily="34" charset="0"/>
              <a:cs typeface="Calibri" pitchFamily="34" charset="0"/>
            </a:endParaRPr>
          </a:p>
          <a:p>
            <a:r>
              <a:rPr lang="en-GB" sz="1900" dirty="0" smtClean="0">
                <a:latin typeface="Calibri" pitchFamily="34" charset="0"/>
                <a:cs typeface="Calibri" pitchFamily="34" charset="0"/>
              </a:rPr>
              <a:t>Ensure you include your Interface Design on the boards and any important notes.</a:t>
            </a:r>
          </a:p>
          <a:p>
            <a:r>
              <a:rPr lang="en-GB" sz="1900" dirty="0" smtClean="0">
                <a:latin typeface="Calibri" pitchFamily="34" charset="0"/>
                <a:cs typeface="Calibri" pitchFamily="34" charset="0"/>
              </a:rPr>
              <a:t>If you intend to use sound effects include them.</a:t>
            </a:r>
          </a:p>
          <a:p>
            <a:r>
              <a:rPr lang="en-GB" sz="1900" dirty="0" smtClean="0">
                <a:latin typeface="Calibri" pitchFamily="34" charset="0"/>
                <a:cs typeface="Calibri" pitchFamily="34" charset="0"/>
              </a:rPr>
              <a:t>These should be detailed enough that a </a:t>
            </a:r>
            <a:r>
              <a:rPr lang="en-GB" sz="1900" b="1" dirty="0" smtClean="0">
                <a:latin typeface="Calibri" pitchFamily="34" charset="0"/>
                <a:cs typeface="Calibri" pitchFamily="34" charset="0"/>
              </a:rPr>
              <a:t>third party</a:t>
            </a:r>
            <a:br>
              <a:rPr lang="en-GB" sz="1900" b="1" dirty="0" smtClean="0">
                <a:latin typeface="Calibri" pitchFamily="34" charset="0"/>
                <a:cs typeface="Calibri" pitchFamily="34" charset="0"/>
              </a:rPr>
            </a:br>
            <a:r>
              <a:rPr lang="en-GB" sz="1900" dirty="0" smtClean="0">
                <a:latin typeface="Calibri" pitchFamily="34" charset="0"/>
                <a:cs typeface="Calibri" pitchFamily="34" charset="0"/>
              </a:rPr>
              <a:t>can create your vision from these boards alone.</a:t>
            </a:r>
          </a:p>
          <a:p>
            <a:r>
              <a:rPr lang="en-GB" sz="1900" b="1" u="sng" dirty="0" smtClean="0">
                <a:latin typeface="Calibri" pitchFamily="34" charset="0"/>
                <a:cs typeface="Calibri" pitchFamily="34" charset="0"/>
              </a:rPr>
              <a:t>Useful </a:t>
            </a:r>
            <a:r>
              <a:rPr lang="en-GB" sz="1900" b="1" u="sng" dirty="0">
                <a:latin typeface="Calibri" pitchFamily="34" charset="0"/>
                <a:cs typeface="Calibri" pitchFamily="34" charset="0"/>
              </a:rPr>
              <a:t>Link: </a:t>
            </a:r>
            <a:r>
              <a:rPr lang="en-GB" sz="1900" dirty="0">
                <a:latin typeface="Calibri" pitchFamily="34" charset="0"/>
                <a:cs typeface="Calibri" pitchFamily="34" charset="0"/>
                <a:hlinkClick r:id="rId2"/>
              </a:rPr>
              <a:t>Click here </a:t>
            </a:r>
            <a:r>
              <a:rPr lang="en-GB" sz="1900" dirty="0">
                <a:latin typeface="Calibri" pitchFamily="34" charset="0"/>
                <a:cs typeface="Calibri" pitchFamily="34" charset="0"/>
              </a:rPr>
              <a:t>for examples</a:t>
            </a:r>
          </a:p>
          <a:p>
            <a:pPr marL="109728" indent="0">
              <a:buNone/>
            </a:pPr>
            <a:r>
              <a:rPr lang="en-GB" sz="1900" b="1" dirty="0" smtClean="0">
                <a:latin typeface="Calibri" pitchFamily="34" charset="0"/>
                <a:cs typeface="Calibri" pitchFamily="34" charset="0"/>
              </a:rPr>
              <a:t>P2.2 </a:t>
            </a:r>
            <a:r>
              <a:rPr lang="en-GB" sz="1900" b="1" dirty="0">
                <a:latin typeface="Calibri" pitchFamily="34" charset="0"/>
                <a:cs typeface="Calibri" pitchFamily="34" charset="0"/>
              </a:rPr>
              <a:t>- Task </a:t>
            </a:r>
            <a:r>
              <a:rPr lang="en-GB" sz="1900" b="1" dirty="0" smtClean="0">
                <a:latin typeface="Calibri" pitchFamily="34" charset="0"/>
                <a:cs typeface="Calibri" pitchFamily="34" charset="0"/>
              </a:rPr>
              <a:t>06 -</a:t>
            </a:r>
            <a:r>
              <a:rPr lang="en-GB" sz="1900" dirty="0" smtClean="0">
                <a:latin typeface="Calibri" pitchFamily="34" charset="0"/>
                <a:cs typeface="Calibri" pitchFamily="34" charset="0"/>
              </a:rPr>
              <a:t> </a:t>
            </a:r>
            <a:r>
              <a:rPr lang="en-GB" sz="1900" dirty="0">
                <a:latin typeface="Calibri" pitchFamily="34" charset="0"/>
                <a:cs typeface="Calibri" pitchFamily="34" charset="0"/>
              </a:rPr>
              <a:t>Using the </a:t>
            </a:r>
            <a:r>
              <a:rPr lang="en-GB" sz="1900" dirty="0" smtClean="0">
                <a:latin typeface="Calibri" pitchFamily="34" charset="0"/>
                <a:cs typeface="Calibri" pitchFamily="34" charset="0"/>
              </a:rPr>
              <a:t>templates provided, </a:t>
            </a:r>
            <a:r>
              <a:rPr lang="en-GB" sz="1900" dirty="0">
                <a:latin typeface="Calibri" pitchFamily="34" charset="0"/>
                <a:cs typeface="Calibri" pitchFamily="34" charset="0"/>
              </a:rPr>
              <a:t>produce a </a:t>
            </a:r>
            <a:r>
              <a:rPr lang="en-GB" sz="1900" dirty="0" smtClean="0">
                <a:latin typeface="Calibri" pitchFamily="34" charset="0"/>
                <a:cs typeface="Calibri" pitchFamily="34" charset="0"/>
              </a:rPr>
              <a:t/>
            </a:r>
            <a:br>
              <a:rPr lang="en-GB" sz="1900" dirty="0" smtClean="0">
                <a:latin typeface="Calibri" pitchFamily="34" charset="0"/>
                <a:cs typeface="Calibri" pitchFamily="34" charset="0"/>
              </a:rPr>
            </a:br>
            <a:r>
              <a:rPr lang="en-GB" sz="1900" dirty="0" smtClean="0">
                <a:latin typeface="Calibri" pitchFamily="34" charset="0"/>
                <a:cs typeface="Calibri" pitchFamily="34" charset="0"/>
              </a:rPr>
              <a:t>storyboard of </a:t>
            </a:r>
            <a:r>
              <a:rPr lang="en-GB" sz="1900" dirty="0">
                <a:latin typeface="Calibri" pitchFamily="34" charset="0"/>
                <a:cs typeface="Calibri" pitchFamily="34" charset="0"/>
              </a:rPr>
              <a:t>your </a:t>
            </a:r>
            <a:r>
              <a:rPr lang="en-GB" sz="1900" dirty="0" smtClean="0">
                <a:latin typeface="Calibri" pitchFamily="34" charset="0"/>
                <a:cs typeface="Calibri" pitchFamily="34" charset="0"/>
              </a:rPr>
              <a:t>animation </a:t>
            </a:r>
            <a:r>
              <a:rPr lang="en-GB" sz="1900" dirty="0">
                <a:latin typeface="Calibri" pitchFamily="34" charset="0"/>
                <a:cs typeface="Calibri" pitchFamily="34" charset="0"/>
              </a:rPr>
              <a:t>covering all the necessary </a:t>
            </a:r>
            <a:r>
              <a:rPr lang="en-GB" sz="1900" dirty="0" smtClean="0">
                <a:latin typeface="Calibri" pitchFamily="34" charset="0"/>
                <a:cs typeface="Calibri" pitchFamily="34" charset="0"/>
              </a:rPr>
              <a:t/>
            </a:r>
            <a:br>
              <a:rPr lang="en-GB" sz="1900" dirty="0" smtClean="0">
                <a:latin typeface="Calibri" pitchFamily="34" charset="0"/>
                <a:cs typeface="Calibri" pitchFamily="34" charset="0"/>
              </a:rPr>
            </a:br>
            <a:r>
              <a:rPr lang="en-GB" sz="1900" dirty="0" smtClean="0">
                <a:latin typeface="Calibri" pitchFamily="34" charset="0"/>
                <a:cs typeface="Calibri" pitchFamily="34" charset="0"/>
              </a:rPr>
              <a:t>elements.</a:t>
            </a:r>
            <a:endParaRPr lang="en-GB" sz="1900" dirty="0">
              <a:latin typeface="Calibri" pitchFamily="34" charset="0"/>
              <a:cs typeface="Calibri" pitchFamily="34" charset="0"/>
            </a:endParaRPr>
          </a:p>
        </p:txBody>
      </p:sp>
      <p:sp>
        <p:nvSpPr>
          <p:cNvPr id="31" name="Title 2"/>
          <p:cNvSpPr>
            <a:spLocks noGrp="1"/>
          </p:cNvSpPr>
          <p:nvPr>
            <p:ph type="title"/>
          </p:nvPr>
        </p:nvSpPr>
        <p:spPr>
          <a:xfrm>
            <a:off x="230832" y="116632"/>
            <a:ext cx="8733656" cy="576064"/>
          </a:xfrm>
        </p:spPr>
        <p:txBody>
          <a:bodyPr>
            <a:noAutofit/>
          </a:bodyPr>
          <a:lstStyle/>
          <a:p>
            <a:r>
              <a:rPr lang="en-GB" sz="2600" dirty="0" smtClean="0"/>
              <a:t>P2.2 </a:t>
            </a:r>
            <a:r>
              <a:rPr lang="en-GB" sz="2600" dirty="0"/>
              <a:t>- Be able to devise web animation - </a:t>
            </a:r>
            <a:r>
              <a:rPr lang="en-GB" sz="2600" dirty="0" smtClean="0"/>
              <a:t>Storyboard</a:t>
            </a:r>
            <a:endParaRPr lang="en-GB" sz="2600" dirty="0"/>
          </a:p>
        </p:txBody>
      </p:sp>
      <p:pic>
        <p:nvPicPr>
          <p:cNvPr id="3074" name="Picture 2"/>
          <p:cNvPicPr>
            <a:picLocks noChangeAspect="1" noChangeArrowheads="1"/>
          </p:cNvPicPr>
          <p:nvPr/>
        </p:nvPicPr>
        <p:blipFill>
          <a:blip r:embed="rId3" cstate="print"/>
          <a:srcRect/>
          <a:stretch>
            <a:fillRect/>
          </a:stretch>
        </p:blipFill>
        <p:spPr bwMode="auto">
          <a:xfrm>
            <a:off x="6517597" y="4441492"/>
            <a:ext cx="2451059" cy="1809698"/>
          </a:xfrm>
          <a:prstGeom prst="rect">
            <a:avLst/>
          </a:prstGeom>
          <a:noFill/>
          <a:ln w="9525">
            <a:noFill/>
            <a:miter lim="800000"/>
            <a:headEnd/>
            <a:tailEnd/>
          </a:ln>
        </p:spPr>
      </p:pic>
    </p:spTree>
    <p:extLst>
      <p:ext uri="{BB962C8B-B14F-4D97-AF65-F5344CB8AC3E}">
        <p14:creationId xmlns:p14="http://schemas.microsoft.com/office/powerpoint/2010/main" val="37915724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764704"/>
            <a:ext cx="8750206" cy="1732182"/>
          </a:xfrm>
        </p:spPr>
        <p:txBody>
          <a:bodyPr>
            <a:normAutofit lnSpcReduction="10000"/>
          </a:bodyPr>
          <a:lstStyle/>
          <a:p>
            <a:pPr marL="255588" indent="-255588"/>
            <a:r>
              <a:rPr lang="en-GB" dirty="0" smtClean="0">
                <a:latin typeface="Calibri" pitchFamily="34" charset="0"/>
                <a:cs typeface="Calibri" pitchFamily="34" charset="0"/>
              </a:rPr>
              <a:t>You may wish to use a template many of which can be found free online or there are a couple of examples below.</a:t>
            </a:r>
          </a:p>
          <a:p>
            <a:pPr marL="255588" indent="-255588"/>
            <a:r>
              <a:rPr lang="en-GB" dirty="0" smtClean="0">
                <a:latin typeface="Calibri" pitchFamily="34" charset="0"/>
                <a:cs typeface="Calibri" pitchFamily="34" charset="0"/>
              </a:rPr>
              <a:t>Either way you need to put enough detail so that a third party can create your masterpiece.</a:t>
            </a:r>
            <a:endParaRPr lang="en-GB" dirty="0">
              <a:latin typeface="Calibri" pitchFamily="34" charset="0"/>
              <a:cs typeface="Calibri" pitchFamily="34" charset="0"/>
            </a:endParaRPr>
          </a:p>
        </p:txBody>
      </p:sp>
      <p:sp>
        <p:nvSpPr>
          <p:cNvPr id="30" name="Title 2"/>
          <p:cNvSpPr>
            <a:spLocks noGrp="1"/>
          </p:cNvSpPr>
          <p:nvPr>
            <p:ph type="title"/>
          </p:nvPr>
        </p:nvSpPr>
        <p:spPr>
          <a:xfrm>
            <a:off x="230832" y="116632"/>
            <a:ext cx="8733656" cy="576064"/>
          </a:xfrm>
        </p:spPr>
        <p:txBody>
          <a:bodyPr>
            <a:noAutofit/>
          </a:bodyPr>
          <a:lstStyle/>
          <a:p>
            <a:r>
              <a:rPr lang="en-GB" sz="2600" dirty="0" smtClean="0"/>
              <a:t>P2.2 </a:t>
            </a:r>
            <a:r>
              <a:rPr lang="en-GB" sz="2600" dirty="0"/>
              <a:t>- Be able to devise web animation - </a:t>
            </a:r>
            <a:r>
              <a:rPr lang="en-GB" sz="2600" dirty="0" smtClean="0"/>
              <a:t>Storyboard</a:t>
            </a:r>
            <a:endParaRPr lang="en-GB" sz="2600" dirty="0"/>
          </a:p>
        </p:txBody>
      </p:sp>
      <p:pic>
        <p:nvPicPr>
          <p:cNvPr id="1026" name="Picture 2">
            <a:hlinkClick r:id="rId2" action="ppaction://hlinkfile"/>
          </p:cNvPr>
          <p:cNvPicPr>
            <a:picLocks noChangeAspect="1" noChangeArrowheads="1"/>
          </p:cNvPicPr>
          <p:nvPr/>
        </p:nvPicPr>
        <p:blipFill>
          <a:blip r:embed="rId3" cstate="print"/>
          <a:srcRect/>
          <a:stretch>
            <a:fillRect/>
          </a:stretch>
        </p:blipFill>
        <p:spPr bwMode="auto">
          <a:xfrm>
            <a:off x="4283968" y="2440710"/>
            <a:ext cx="2131437" cy="2664296"/>
          </a:xfrm>
          <a:prstGeom prst="rect">
            <a:avLst/>
          </a:prstGeom>
          <a:noFill/>
          <a:ln w="9525">
            <a:noFill/>
            <a:miter lim="800000"/>
            <a:headEnd/>
            <a:tailEnd/>
          </a:ln>
        </p:spPr>
      </p:pic>
      <p:pic>
        <p:nvPicPr>
          <p:cNvPr id="1027" name="Picture 3">
            <a:hlinkClick r:id="rId4" action="ppaction://hlinkfile"/>
          </p:cNvPr>
          <p:cNvPicPr>
            <a:picLocks noChangeAspect="1" noChangeArrowheads="1"/>
          </p:cNvPicPr>
          <p:nvPr/>
        </p:nvPicPr>
        <p:blipFill>
          <a:blip r:embed="rId5" cstate="print"/>
          <a:srcRect/>
          <a:stretch>
            <a:fillRect/>
          </a:stretch>
        </p:blipFill>
        <p:spPr bwMode="auto">
          <a:xfrm>
            <a:off x="1907704" y="2440710"/>
            <a:ext cx="2160240" cy="2688280"/>
          </a:xfrm>
          <a:prstGeom prst="rect">
            <a:avLst/>
          </a:prstGeom>
          <a:noFill/>
          <a:ln w="9525">
            <a:noFill/>
            <a:miter lim="800000"/>
            <a:headEnd/>
            <a:tailEnd/>
          </a:ln>
        </p:spPr>
      </p:pic>
      <p:graphicFrame>
        <p:nvGraphicFramePr>
          <p:cNvPr id="31" name="Table 30"/>
          <p:cNvGraphicFramePr>
            <a:graphicFrameLocks noGrp="1"/>
          </p:cNvGraphicFramePr>
          <p:nvPr>
            <p:extLst>
              <p:ext uri="{D42A27DB-BD31-4B8C-83A1-F6EECF244321}">
                <p14:modId xmlns:p14="http://schemas.microsoft.com/office/powerpoint/2010/main" val="425746085"/>
              </p:ext>
            </p:extLst>
          </p:nvPr>
        </p:nvGraphicFramePr>
        <p:xfrm>
          <a:off x="251520" y="5495632"/>
          <a:ext cx="8568950" cy="741680"/>
        </p:xfrm>
        <a:graphic>
          <a:graphicData uri="http://schemas.openxmlformats.org/drawingml/2006/table">
            <a:tbl>
              <a:tblPr firstRow="1" bandRow="1">
                <a:tableStyleId>{5C22544A-7EE6-4342-B048-85BDC9FD1C3A}</a:tableStyleId>
              </a:tblPr>
              <a:tblGrid>
                <a:gridCol w="1713790"/>
                <a:gridCol w="1454562"/>
                <a:gridCol w="1973018"/>
                <a:gridCol w="1713790"/>
                <a:gridCol w="1713790"/>
              </a:tblGrid>
              <a:tr h="370840">
                <a:tc>
                  <a:txBody>
                    <a:bodyPr/>
                    <a:lstStyle/>
                    <a:p>
                      <a:pPr algn="ctr"/>
                      <a:r>
                        <a:rPr lang="en-GB" b="1" dirty="0" smtClean="0">
                          <a:solidFill>
                            <a:schemeClr val="tx1"/>
                          </a:solidFill>
                          <a:latin typeface="Calibri" pitchFamily="34" charset="0"/>
                          <a:cs typeface="Calibri" pitchFamily="34" charset="0"/>
                        </a:rPr>
                        <a:t>Text</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Images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Sound</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Links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Timings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r>
              <a:tr h="370840">
                <a:tc>
                  <a:txBody>
                    <a:bodyPr/>
                    <a:lstStyle/>
                    <a:p>
                      <a:pPr algn="ctr"/>
                      <a:r>
                        <a:rPr lang="en-GB" b="1" dirty="0" smtClean="0">
                          <a:solidFill>
                            <a:schemeClr val="tx1"/>
                          </a:solidFill>
                          <a:latin typeface="Calibri" pitchFamily="34" charset="0"/>
                          <a:cs typeface="Calibri" pitchFamily="34" charset="0"/>
                        </a:rPr>
                        <a:t>Movement</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a:txBody>
                    <a:bodyPr/>
                    <a:lstStyle/>
                    <a:p>
                      <a:pPr algn="ctr"/>
                      <a:r>
                        <a:rPr lang="en-GB" b="1" dirty="0" smtClean="0">
                          <a:solidFill>
                            <a:schemeClr val="tx1"/>
                          </a:solidFill>
                          <a:latin typeface="Calibri" pitchFamily="34" charset="0"/>
                          <a:cs typeface="Calibri" pitchFamily="34" charset="0"/>
                        </a:rPr>
                        <a:t>Transitions</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gridSpan="3">
                  <a:txBody>
                    <a:bodyPr/>
                    <a:lstStyle/>
                    <a:p>
                      <a:pPr algn="ctr"/>
                      <a:r>
                        <a:rPr lang="en-GB" b="1" dirty="0" smtClean="0">
                          <a:solidFill>
                            <a:schemeClr val="tx1"/>
                          </a:solidFill>
                          <a:latin typeface="Calibri" pitchFamily="34" charset="0"/>
                          <a:cs typeface="Calibri" pitchFamily="34" charset="0"/>
                        </a:rPr>
                        <a:t>Effects (Key Frames / Layers / Frame Rate / Scripting)</a:t>
                      </a:r>
                      <a:endParaRPr lang="en-GB" b="1" dirty="0">
                        <a:solidFill>
                          <a:schemeClr val="tx1"/>
                        </a:solidFill>
                        <a:latin typeface="Calibri" pitchFamily="34" charset="0"/>
                        <a:cs typeface="Calibri" pitchFamily="34" charset="0"/>
                      </a:endParaRPr>
                    </a:p>
                  </a:txBody>
                  <a:tcPr anchor="ctr">
                    <a:solidFill>
                      <a:schemeClr val="tx2">
                        <a:lumMod val="20000"/>
                        <a:lumOff val="80000"/>
                      </a:schemeClr>
                    </a:solidFill>
                  </a:tcPr>
                </a:tc>
                <a:tc hMerge="1">
                  <a:txBody>
                    <a:bodyPr/>
                    <a:lstStyle/>
                    <a:p>
                      <a:pPr algn="ctr"/>
                      <a:endParaRPr lang="en-GB" b="1" dirty="0">
                        <a:solidFill>
                          <a:schemeClr val="tx1"/>
                        </a:solidFill>
                        <a:latin typeface="Calibri" pitchFamily="34" charset="0"/>
                        <a:cs typeface="Calibri" pitchFamily="34" charset="0"/>
                      </a:endParaRPr>
                    </a:p>
                  </a:txBody>
                  <a:tcPr>
                    <a:solidFill>
                      <a:schemeClr val="tx2">
                        <a:lumMod val="20000"/>
                        <a:lumOff val="80000"/>
                      </a:schemeClr>
                    </a:solidFill>
                  </a:tcPr>
                </a:tc>
                <a:tc hMerge="1">
                  <a:txBody>
                    <a:bodyPr/>
                    <a:lstStyle/>
                    <a:p>
                      <a:pPr algn="ctr"/>
                      <a:endParaRPr lang="en-GB" b="1" dirty="0">
                        <a:solidFill>
                          <a:schemeClr val="tx1"/>
                        </a:solidFill>
                        <a:latin typeface="Calibri" pitchFamily="34" charset="0"/>
                        <a:cs typeface="Calibri" pitchFamily="34" charset="0"/>
                      </a:endParaRPr>
                    </a:p>
                  </a:txBody>
                  <a:tcPr>
                    <a:solidFill>
                      <a:schemeClr val="tx2">
                        <a:lumMod val="20000"/>
                        <a:lumOff val="80000"/>
                      </a:schemeClr>
                    </a:solidFill>
                  </a:tcPr>
                </a:tc>
              </a:tr>
            </a:tbl>
          </a:graphicData>
        </a:graphic>
      </p:graphicFrame>
    </p:spTree>
    <p:extLst>
      <p:ext uri="{BB962C8B-B14F-4D97-AF65-F5344CB8AC3E}">
        <p14:creationId xmlns:p14="http://schemas.microsoft.com/office/powerpoint/2010/main" val="2032680832"/>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nderoth 2">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 2</Template>
  <TotalTime>16826</TotalTime>
  <Words>4485</Words>
  <Application>Microsoft Office PowerPoint</Application>
  <PresentationFormat>On-screen Show (4:3)</PresentationFormat>
  <Paragraphs>188</Paragraphs>
  <Slides>20</Slides>
  <Notes>8</Notes>
  <HiddenSlides>0</HiddenSlides>
  <MMClips>0</MMClips>
  <ScaleCrop>false</ScaleCrop>
  <HeadingPairs>
    <vt:vector size="4" baseType="variant">
      <vt:variant>
        <vt:lpstr>Theme</vt:lpstr>
      </vt:variant>
      <vt:variant>
        <vt:i4>1</vt:i4>
      </vt:variant>
      <vt:variant>
        <vt:lpstr>Slide Titles</vt:lpstr>
      </vt:variant>
      <vt:variant>
        <vt:i4>20</vt:i4>
      </vt:variant>
    </vt:vector>
  </HeadingPairs>
  <TitlesOfParts>
    <vt:vector size="21" baseType="lpstr">
      <vt:lpstr>Enderoth 2</vt:lpstr>
      <vt:lpstr>Unit 18</vt:lpstr>
      <vt:lpstr>LO2 - Assessment Criteria</vt:lpstr>
      <vt:lpstr>Assessment Criteria P2, M2 and D2</vt:lpstr>
      <vt:lpstr>LO2 - Be able to devise web animation - Scenario</vt:lpstr>
      <vt:lpstr>P2.1 - Be able to devise web animation - Scope</vt:lpstr>
      <vt:lpstr>P2.2 - Be able to devise web animation - Planning</vt:lpstr>
      <vt:lpstr>P2.2 - Be able to devise web animation - Planning</vt:lpstr>
      <vt:lpstr>P2.2 - Be able to devise web animation - Storyboard</vt:lpstr>
      <vt:lpstr>P2.2 - Be able to devise web animation - Storyboard</vt:lpstr>
      <vt:lpstr>M2.3 - Be able to devise web animation - Storyboard</vt:lpstr>
      <vt:lpstr>P2.3- Be able to devise web animation - Sourcing</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LO2 -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350</cp:revision>
  <dcterms:created xsi:type="dcterms:W3CDTF">2010-12-28T13:51:34Z</dcterms:created>
  <dcterms:modified xsi:type="dcterms:W3CDTF">2014-08-04T16:38:59Z</dcterms:modified>
</cp:coreProperties>
</file>